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diagrams/layout2.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4"/>
  </p:notesMasterIdLst>
  <p:sldIdLst>
    <p:sldId id="261" r:id="rId2"/>
    <p:sldId id="256" r:id="rId3"/>
    <p:sldId id="317" r:id="rId4"/>
    <p:sldId id="318" r:id="rId5"/>
    <p:sldId id="328" r:id="rId6"/>
    <p:sldId id="329" r:id="rId7"/>
    <p:sldId id="330" r:id="rId8"/>
    <p:sldId id="262" r:id="rId9"/>
    <p:sldId id="331" r:id="rId10"/>
    <p:sldId id="268" r:id="rId11"/>
    <p:sldId id="319" r:id="rId12"/>
    <p:sldId id="267" r:id="rId13"/>
    <p:sldId id="266" r:id="rId14"/>
    <p:sldId id="269" r:id="rId15"/>
    <p:sldId id="322" r:id="rId16"/>
    <p:sldId id="323" r:id="rId17"/>
    <p:sldId id="324" r:id="rId18"/>
    <p:sldId id="325" r:id="rId19"/>
    <p:sldId id="270" r:id="rId20"/>
    <p:sldId id="285" r:id="rId21"/>
    <p:sldId id="286" r:id="rId22"/>
    <p:sldId id="288" r:id="rId23"/>
    <p:sldId id="289" r:id="rId24"/>
    <p:sldId id="290" r:id="rId25"/>
    <p:sldId id="291" r:id="rId26"/>
    <p:sldId id="295" r:id="rId27"/>
    <p:sldId id="297" r:id="rId28"/>
    <p:sldId id="296" r:id="rId29"/>
    <p:sldId id="299" r:id="rId30"/>
    <p:sldId id="298" r:id="rId31"/>
    <p:sldId id="300" r:id="rId32"/>
    <p:sldId id="303" r:id="rId33"/>
    <p:sldId id="302" r:id="rId34"/>
    <p:sldId id="301" r:id="rId35"/>
    <p:sldId id="307" r:id="rId36"/>
    <p:sldId id="271" r:id="rId37"/>
    <p:sldId id="292" r:id="rId38"/>
    <p:sldId id="312" r:id="rId39"/>
    <p:sldId id="308" r:id="rId40"/>
    <p:sldId id="275" r:id="rId41"/>
    <p:sldId id="309" r:id="rId42"/>
    <p:sldId id="310" r:id="rId43"/>
    <p:sldId id="311" r:id="rId44"/>
    <p:sldId id="315" r:id="rId45"/>
    <p:sldId id="313" r:id="rId46"/>
    <p:sldId id="278" r:id="rId47"/>
    <p:sldId id="333" r:id="rId48"/>
    <p:sldId id="334" r:id="rId49"/>
    <p:sldId id="335" r:id="rId50"/>
    <p:sldId id="276" r:id="rId51"/>
    <p:sldId id="281" r:id="rId52"/>
    <p:sldId id="332" r:id="rId53"/>
  </p:sldIdLst>
  <p:sldSz cx="9144000" cy="6858000" type="screen4x3"/>
  <p:notesSz cx="6858000" cy="9144000"/>
  <p:embeddedFontLst>
    <p:embeddedFont>
      <p:font typeface="Calibri" pitchFamily="34" charset="0"/>
      <p:regular r:id="rId55"/>
      <p:bold r:id="rId56"/>
      <p:italic r:id="rId57"/>
      <p:boldItalic r:id="rId58"/>
    </p:embeddedFont>
    <p:embeddedFont>
      <p:font typeface="Gobold Bold Italic" pitchFamily="2" charset="0"/>
      <p:italic r:id="rId59"/>
    </p:embeddedFont>
    <p:embeddedFont>
      <p:font typeface="Bebas" pitchFamily="2" charset="0"/>
      <p:regular r:id="rId60"/>
    </p:embeddedFont>
    <p:embeddedFont>
      <p:font typeface="Gobold Italic" pitchFamily="2" charset="0"/>
      <p:italic r:id="rId61"/>
    </p:embeddedFont>
    <p:embeddedFont>
      <p:font typeface="David" pitchFamily="34" charset="-79"/>
      <p:regular r:id="rId62"/>
      <p:bold r:id="rId63"/>
    </p:embeddedFont>
    <p:embeddedFont>
      <p:font typeface="Arial Rounded MT Bold" pitchFamily="34" charset="0"/>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F4D3"/>
    <a:srgbClr val="00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897" autoAdjust="0"/>
    <p:restoredTop sz="94660"/>
  </p:normalViewPr>
  <p:slideViewPr>
    <p:cSldViewPr>
      <p:cViewPr varScale="1">
        <p:scale>
          <a:sx n="73" d="100"/>
          <a:sy n="73" d="100"/>
        </p:scale>
        <p:origin x="-1362"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7B89CA-B54E-47E8-9EB8-018A02A9435B}" type="doc">
      <dgm:prSet loTypeId="urn:microsoft.com/office/officeart/2005/8/layout/process5" loCatId="process" qsTypeId="urn:microsoft.com/office/officeart/2005/8/quickstyle/3d1" qsCatId="3D" csTypeId="urn:microsoft.com/office/officeart/2005/8/colors/accent6_3" csCatId="accent6" phldr="1"/>
      <dgm:spPr/>
      <dgm:t>
        <a:bodyPr/>
        <a:lstStyle/>
        <a:p>
          <a:endParaRPr lang="en-US"/>
        </a:p>
      </dgm:t>
    </dgm:pt>
    <dgm:pt modelId="{C1F1BBD2-EBA4-46A9-9589-B164883E70EB}">
      <dgm:prSet phldrT="[Text]" custT="1"/>
      <dgm:spPr>
        <a:solidFill>
          <a:srgbClr val="00B0F0"/>
        </a:solidFill>
      </dgm:spPr>
      <dgm:t>
        <a:bodyPr/>
        <a:lstStyle/>
        <a:p>
          <a:r>
            <a:rPr lang="en-US" sz="2000" b="1" dirty="0" smtClean="0">
              <a:solidFill>
                <a:schemeClr val="tx1"/>
              </a:solidFill>
              <a:latin typeface="Times New Roman" pitchFamily="18" charset="0"/>
              <a:cs typeface="Times New Roman" pitchFamily="18" charset="0"/>
            </a:rPr>
            <a:t>Melting</a:t>
          </a:r>
          <a:endParaRPr lang="en-US" sz="2000" b="1" dirty="0">
            <a:solidFill>
              <a:schemeClr val="tx1"/>
            </a:solidFill>
            <a:latin typeface="Times New Roman" pitchFamily="18" charset="0"/>
            <a:cs typeface="Times New Roman" pitchFamily="18" charset="0"/>
          </a:endParaRPr>
        </a:p>
      </dgm:t>
    </dgm:pt>
    <dgm:pt modelId="{505B9C64-D6B3-4E2B-808C-85AC91FD7E47}" type="parTrans" cxnId="{E3C9CB9B-8355-42B8-B58A-DF32D318D103}">
      <dgm:prSet/>
      <dgm:spPr/>
      <dgm:t>
        <a:bodyPr/>
        <a:lstStyle/>
        <a:p>
          <a:endParaRPr lang="en-US"/>
        </a:p>
      </dgm:t>
    </dgm:pt>
    <dgm:pt modelId="{ADFF6EC8-7ABE-44A2-AEC2-AD9D43896BD5}" type="sibTrans" cxnId="{E3C9CB9B-8355-42B8-B58A-DF32D318D103}">
      <dgm:prSet/>
      <dgm:spPr>
        <a:solidFill>
          <a:schemeClr val="tx1">
            <a:lumMod val="75000"/>
            <a:lumOff val="25000"/>
          </a:schemeClr>
        </a:solidFill>
      </dgm:spPr>
      <dgm:t>
        <a:bodyPr/>
        <a:lstStyle/>
        <a:p>
          <a:endParaRPr lang="en-US"/>
        </a:p>
      </dgm:t>
    </dgm:pt>
    <dgm:pt modelId="{C3C7570D-934E-4C3B-B63B-BAF43A2F07C2}">
      <dgm:prSet phldrT="[Text]" custT="1"/>
      <dgm:spPr>
        <a:solidFill>
          <a:srgbClr val="FFC000"/>
        </a:solidFill>
      </dgm:spPr>
      <dgm:t>
        <a:bodyPr/>
        <a:lstStyle/>
        <a:p>
          <a:r>
            <a:rPr lang="en-US" sz="2000" b="1" dirty="0" smtClean="0">
              <a:solidFill>
                <a:schemeClr val="tx1"/>
              </a:solidFill>
              <a:latin typeface="Times New Roman" pitchFamily="18" charset="0"/>
              <a:cs typeface="Times New Roman" pitchFamily="18" charset="0"/>
            </a:rPr>
            <a:t>Forming in to fibers</a:t>
          </a:r>
          <a:endParaRPr lang="en-US" sz="2000" b="1" dirty="0">
            <a:solidFill>
              <a:schemeClr val="tx1"/>
            </a:solidFill>
            <a:latin typeface="Times New Roman" pitchFamily="18" charset="0"/>
            <a:cs typeface="Times New Roman" pitchFamily="18" charset="0"/>
          </a:endParaRPr>
        </a:p>
      </dgm:t>
    </dgm:pt>
    <dgm:pt modelId="{12CDB379-7E3F-4F72-A843-BEC3C7F5052E}" type="parTrans" cxnId="{4774FC90-E13B-4C6B-9B2C-5E0AC37CEA06}">
      <dgm:prSet/>
      <dgm:spPr/>
      <dgm:t>
        <a:bodyPr/>
        <a:lstStyle/>
        <a:p>
          <a:endParaRPr lang="en-US"/>
        </a:p>
      </dgm:t>
    </dgm:pt>
    <dgm:pt modelId="{EEE1AA9E-2312-4DE1-9F7A-A820DDCC55BE}" type="sibTrans" cxnId="{4774FC90-E13B-4C6B-9B2C-5E0AC37CEA06}">
      <dgm:prSet/>
      <dgm:spPr>
        <a:solidFill>
          <a:schemeClr val="tx1">
            <a:lumMod val="75000"/>
            <a:lumOff val="25000"/>
          </a:schemeClr>
        </a:solidFill>
      </dgm:spPr>
      <dgm:t>
        <a:bodyPr/>
        <a:lstStyle/>
        <a:p>
          <a:endParaRPr lang="en-US"/>
        </a:p>
      </dgm:t>
    </dgm:pt>
    <dgm:pt modelId="{FF76B1EF-F398-48FE-9740-2CAEACAFF8B4}">
      <dgm:prSet phldrT="[Text]" custT="1"/>
      <dgm:spPr>
        <a:solidFill>
          <a:srgbClr val="00B0F0"/>
        </a:solidFill>
      </dgm:spPr>
      <dgm:t>
        <a:bodyPr/>
        <a:lstStyle/>
        <a:p>
          <a:r>
            <a:rPr lang="en-US" sz="2000" b="1" dirty="0" smtClean="0">
              <a:solidFill>
                <a:schemeClr val="tx1"/>
              </a:solidFill>
            </a:rPr>
            <a:t>Continuous-Filament process</a:t>
          </a:r>
          <a:endParaRPr lang="en-US" sz="2000" b="1" dirty="0">
            <a:solidFill>
              <a:schemeClr val="tx1"/>
            </a:solidFill>
          </a:endParaRPr>
        </a:p>
      </dgm:t>
    </dgm:pt>
    <dgm:pt modelId="{DA6BCFAB-249B-43FF-806F-B6299A062A4B}" type="parTrans" cxnId="{B0F62C5E-23F6-4CE2-B56A-15E446CC074D}">
      <dgm:prSet/>
      <dgm:spPr/>
      <dgm:t>
        <a:bodyPr/>
        <a:lstStyle/>
        <a:p>
          <a:endParaRPr lang="en-US"/>
        </a:p>
      </dgm:t>
    </dgm:pt>
    <dgm:pt modelId="{2982AD15-72BB-43BA-B9E3-D2286593E569}" type="sibTrans" cxnId="{B0F62C5E-23F6-4CE2-B56A-15E446CC074D}">
      <dgm:prSet/>
      <dgm:spPr>
        <a:solidFill>
          <a:schemeClr val="tx1">
            <a:lumMod val="75000"/>
            <a:lumOff val="25000"/>
          </a:schemeClr>
        </a:solidFill>
      </dgm:spPr>
      <dgm:t>
        <a:bodyPr/>
        <a:lstStyle/>
        <a:p>
          <a:endParaRPr lang="en-US"/>
        </a:p>
      </dgm:t>
    </dgm:pt>
    <dgm:pt modelId="{0FA7D404-5398-4AA3-A9F2-E2B783DC5546}">
      <dgm:prSet phldrT="[Text]"/>
      <dgm:spPr>
        <a:solidFill>
          <a:srgbClr val="FFC000"/>
        </a:solidFill>
      </dgm:spPr>
      <dgm:t>
        <a:bodyPr/>
        <a:lstStyle/>
        <a:p>
          <a:r>
            <a:rPr lang="en-US" b="1" dirty="0" smtClean="0">
              <a:solidFill>
                <a:schemeClr val="tx1"/>
              </a:solidFill>
            </a:rPr>
            <a:t>Stable-Fiber Process</a:t>
          </a:r>
          <a:endParaRPr lang="en-US" b="1" dirty="0">
            <a:solidFill>
              <a:schemeClr val="tx1"/>
            </a:solidFill>
          </a:endParaRPr>
        </a:p>
      </dgm:t>
    </dgm:pt>
    <dgm:pt modelId="{B6ADEF92-2BB4-4C20-8F24-80EBC8C1AD94}" type="parTrans" cxnId="{CE36531C-F7B0-49B6-B480-910B7A927C1C}">
      <dgm:prSet/>
      <dgm:spPr/>
      <dgm:t>
        <a:bodyPr/>
        <a:lstStyle/>
        <a:p>
          <a:endParaRPr lang="en-US"/>
        </a:p>
      </dgm:t>
    </dgm:pt>
    <dgm:pt modelId="{26BF0570-85E2-4246-B41A-933A68622E31}" type="sibTrans" cxnId="{CE36531C-F7B0-49B6-B480-910B7A927C1C}">
      <dgm:prSet/>
      <dgm:spPr>
        <a:solidFill>
          <a:schemeClr val="tx1">
            <a:lumMod val="75000"/>
            <a:lumOff val="25000"/>
          </a:schemeClr>
        </a:solidFill>
      </dgm:spPr>
      <dgm:t>
        <a:bodyPr/>
        <a:lstStyle/>
        <a:p>
          <a:endParaRPr lang="en-US"/>
        </a:p>
      </dgm:t>
    </dgm:pt>
    <dgm:pt modelId="{C41D6537-2F5A-4A25-BB4B-BC5295CF930E}">
      <dgm:prSet phldrT="[Text]"/>
      <dgm:spPr>
        <a:solidFill>
          <a:srgbClr val="00B0F0"/>
        </a:solidFill>
      </dgm:spPr>
      <dgm:t>
        <a:bodyPr/>
        <a:lstStyle/>
        <a:p>
          <a:r>
            <a:rPr lang="en-US" b="1" dirty="0" smtClean="0">
              <a:solidFill>
                <a:schemeClr val="tx1"/>
              </a:solidFill>
              <a:latin typeface="Times New Roman" pitchFamily="18" charset="0"/>
              <a:cs typeface="Times New Roman" pitchFamily="18" charset="0"/>
            </a:rPr>
            <a:t>Chopped Fiber</a:t>
          </a:r>
          <a:endParaRPr lang="en-US" b="1" dirty="0">
            <a:solidFill>
              <a:schemeClr val="tx1"/>
            </a:solidFill>
            <a:latin typeface="Times New Roman" pitchFamily="18" charset="0"/>
            <a:cs typeface="Times New Roman" pitchFamily="18" charset="0"/>
          </a:endParaRPr>
        </a:p>
      </dgm:t>
    </dgm:pt>
    <dgm:pt modelId="{F72EA0C7-56C1-4B3A-9B97-0071FAB6C9DA}" type="parTrans" cxnId="{67779AE8-FFA8-4C00-A52C-5D8A8801D016}">
      <dgm:prSet/>
      <dgm:spPr/>
      <dgm:t>
        <a:bodyPr/>
        <a:lstStyle/>
        <a:p>
          <a:endParaRPr lang="en-US"/>
        </a:p>
      </dgm:t>
    </dgm:pt>
    <dgm:pt modelId="{6A4961E2-E40E-4319-96EE-05725BD2D28F}" type="sibTrans" cxnId="{67779AE8-FFA8-4C00-A52C-5D8A8801D016}">
      <dgm:prSet/>
      <dgm:spPr>
        <a:solidFill>
          <a:schemeClr val="tx1">
            <a:lumMod val="75000"/>
            <a:lumOff val="25000"/>
          </a:schemeClr>
        </a:solidFill>
      </dgm:spPr>
      <dgm:t>
        <a:bodyPr/>
        <a:lstStyle/>
        <a:p>
          <a:endParaRPr lang="en-US"/>
        </a:p>
      </dgm:t>
    </dgm:pt>
    <dgm:pt modelId="{6E1D6D17-D841-4BD5-800A-FEE49B545857}">
      <dgm:prSet/>
      <dgm:spPr>
        <a:solidFill>
          <a:srgbClr val="FFC000"/>
        </a:solidFill>
      </dgm:spPr>
      <dgm:t>
        <a:bodyPr/>
        <a:lstStyle/>
        <a:p>
          <a:r>
            <a:rPr lang="en-US" b="1" dirty="0" smtClean="0">
              <a:solidFill>
                <a:schemeClr val="tx1"/>
              </a:solidFill>
            </a:rPr>
            <a:t>Glass Wool</a:t>
          </a:r>
          <a:endParaRPr lang="en-US" b="1" dirty="0">
            <a:solidFill>
              <a:schemeClr val="tx1"/>
            </a:solidFill>
          </a:endParaRPr>
        </a:p>
      </dgm:t>
    </dgm:pt>
    <dgm:pt modelId="{F31441C3-D61A-4598-836E-8EE54D093063}" type="parTrans" cxnId="{F4F9127D-D882-49A0-A786-0A904E87D3B7}">
      <dgm:prSet/>
      <dgm:spPr/>
      <dgm:t>
        <a:bodyPr/>
        <a:lstStyle/>
        <a:p>
          <a:endParaRPr lang="en-US"/>
        </a:p>
      </dgm:t>
    </dgm:pt>
    <dgm:pt modelId="{93844D4D-EFC5-454C-9828-8515A5D4D5EE}" type="sibTrans" cxnId="{F4F9127D-D882-49A0-A786-0A904E87D3B7}">
      <dgm:prSet/>
      <dgm:spPr>
        <a:solidFill>
          <a:schemeClr val="tx1">
            <a:lumMod val="75000"/>
            <a:lumOff val="25000"/>
          </a:schemeClr>
        </a:solidFill>
      </dgm:spPr>
      <dgm:t>
        <a:bodyPr/>
        <a:lstStyle/>
        <a:p>
          <a:endParaRPr lang="en-US"/>
        </a:p>
      </dgm:t>
    </dgm:pt>
    <dgm:pt modelId="{CD5193FE-126A-46FF-812F-0487568C3E1C}">
      <dgm:prSet/>
      <dgm:spPr>
        <a:solidFill>
          <a:srgbClr val="00B0F0"/>
        </a:solidFill>
      </dgm:spPr>
      <dgm:t>
        <a:bodyPr/>
        <a:lstStyle/>
        <a:p>
          <a:r>
            <a:rPr lang="en-US" b="1" dirty="0" smtClean="0">
              <a:solidFill>
                <a:schemeClr val="tx1"/>
              </a:solidFill>
            </a:rPr>
            <a:t>Protective Coatings</a:t>
          </a:r>
          <a:endParaRPr lang="en-US" b="1" dirty="0">
            <a:solidFill>
              <a:schemeClr val="tx1"/>
            </a:solidFill>
          </a:endParaRPr>
        </a:p>
      </dgm:t>
    </dgm:pt>
    <dgm:pt modelId="{028BD33E-42B8-4E35-B6AC-24E34701E51E}" type="parTrans" cxnId="{7B729D0F-9114-4188-A99E-F3590B6B23E0}">
      <dgm:prSet/>
      <dgm:spPr/>
      <dgm:t>
        <a:bodyPr/>
        <a:lstStyle/>
        <a:p>
          <a:endParaRPr lang="en-US"/>
        </a:p>
      </dgm:t>
    </dgm:pt>
    <dgm:pt modelId="{A36E729C-CDEF-49D1-83B2-C9C3B7D40FB8}" type="sibTrans" cxnId="{7B729D0F-9114-4188-A99E-F3590B6B23E0}">
      <dgm:prSet/>
      <dgm:spPr>
        <a:solidFill>
          <a:schemeClr val="tx1">
            <a:lumMod val="75000"/>
            <a:lumOff val="25000"/>
          </a:schemeClr>
        </a:solidFill>
      </dgm:spPr>
      <dgm:t>
        <a:bodyPr/>
        <a:lstStyle/>
        <a:p>
          <a:endParaRPr lang="en-US"/>
        </a:p>
      </dgm:t>
    </dgm:pt>
    <dgm:pt modelId="{EC335229-C1BA-47CB-A9EB-B02EB803104A}">
      <dgm:prSet/>
      <dgm:spPr>
        <a:solidFill>
          <a:srgbClr val="FFC000"/>
        </a:solidFill>
      </dgm:spPr>
      <dgm:t>
        <a:bodyPr/>
        <a:lstStyle/>
        <a:p>
          <a:r>
            <a:rPr lang="en-US" b="1" dirty="0" smtClean="0">
              <a:solidFill>
                <a:schemeClr val="tx1"/>
              </a:solidFill>
            </a:rPr>
            <a:t>Quality Control</a:t>
          </a:r>
          <a:endParaRPr lang="en-US" b="1" dirty="0">
            <a:solidFill>
              <a:schemeClr val="tx1"/>
            </a:solidFill>
          </a:endParaRPr>
        </a:p>
      </dgm:t>
    </dgm:pt>
    <dgm:pt modelId="{9E04E6F8-7761-4795-A266-7B7885ED2627}" type="parTrans" cxnId="{36C9C395-4497-4E47-BBFD-6A1E2E11D29B}">
      <dgm:prSet/>
      <dgm:spPr/>
      <dgm:t>
        <a:bodyPr/>
        <a:lstStyle/>
        <a:p>
          <a:endParaRPr lang="en-US"/>
        </a:p>
      </dgm:t>
    </dgm:pt>
    <dgm:pt modelId="{B69B3FBD-A32C-4107-AB5A-A3C847235043}" type="sibTrans" cxnId="{36C9C395-4497-4E47-BBFD-6A1E2E11D29B}">
      <dgm:prSet/>
      <dgm:spPr/>
      <dgm:t>
        <a:bodyPr/>
        <a:lstStyle/>
        <a:p>
          <a:endParaRPr lang="en-US"/>
        </a:p>
      </dgm:t>
    </dgm:pt>
    <dgm:pt modelId="{2EC8FD88-077F-4052-AA1B-79F014BDF729}" type="pres">
      <dgm:prSet presAssocID="{AE7B89CA-B54E-47E8-9EB8-018A02A9435B}" presName="diagram" presStyleCnt="0">
        <dgm:presLayoutVars>
          <dgm:dir/>
          <dgm:resizeHandles val="exact"/>
        </dgm:presLayoutVars>
      </dgm:prSet>
      <dgm:spPr/>
      <dgm:t>
        <a:bodyPr/>
        <a:lstStyle/>
        <a:p>
          <a:endParaRPr lang="en-US"/>
        </a:p>
      </dgm:t>
    </dgm:pt>
    <dgm:pt modelId="{3B9AE952-2C0C-4E35-8C5E-9F6E98FA07F9}" type="pres">
      <dgm:prSet presAssocID="{C1F1BBD2-EBA4-46A9-9589-B164883E70EB}" presName="node" presStyleLbl="node1" presStyleIdx="0" presStyleCnt="8">
        <dgm:presLayoutVars>
          <dgm:bulletEnabled val="1"/>
        </dgm:presLayoutVars>
      </dgm:prSet>
      <dgm:spPr/>
      <dgm:t>
        <a:bodyPr/>
        <a:lstStyle/>
        <a:p>
          <a:endParaRPr lang="en-US"/>
        </a:p>
      </dgm:t>
    </dgm:pt>
    <dgm:pt modelId="{101C92C7-7E9C-4A38-B8EE-477507E40B9F}" type="pres">
      <dgm:prSet presAssocID="{ADFF6EC8-7ABE-44A2-AEC2-AD9D43896BD5}" presName="sibTrans" presStyleLbl="sibTrans2D1" presStyleIdx="0" presStyleCnt="7"/>
      <dgm:spPr/>
      <dgm:t>
        <a:bodyPr/>
        <a:lstStyle/>
        <a:p>
          <a:endParaRPr lang="en-US"/>
        </a:p>
      </dgm:t>
    </dgm:pt>
    <dgm:pt modelId="{2EDA75A2-D1CA-499F-8E77-1681C151D89C}" type="pres">
      <dgm:prSet presAssocID="{ADFF6EC8-7ABE-44A2-AEC2-AD9D43896BD5}" presName="connectorText" presStyleLbl="sibTrans2D1" presStyleIdx="0" presStyleCnt="7"/>
      <dgm:spPr/>
      <dgm:t>
        <a:bodyPr/>
        <a:lstStyle/>
        <a:p>
          <a:endParaRPr lang="en-US"/>
        </a:p>
      </dgm:t>
    </dgm:pt>
    <dgm:pt modelId="{11861276-04D0-494C-A3C8-15CC19E6EC0A}" type="pres">
      <dgm:prSet presAssocID="{C3C7570D-934E-4C3B-B63B-BAF43A2F07C2}" presName="node" presStyleLbl="node1" presStyleIdx="1" presStyleCnt="8">
        <dgm:presLayoutVars>
          <dgm:bulletEnabled val="1"/>
        </dgm:presLayoutVars>
      </dgm:prSet>
      <dgm:spPr/>
      <dgm:t>
        <a:bodyPr/>
        <a:lstStyle/>
        <a:p>
          <a:endParaRPr lang="en-US"/>
        </a:p>
      </dgm:t>
    </dgm:pt>
    <dgm:pt modelId="{6599D40E-BD23-4108-8CAC-472F77D2475C}" type="pres">
      <dgm:prSet presAssocID="{EEE1AA9E-2312-4DE1-9F7A-A820DDCC55BE}" presName="sibTrans" presStyleLbl="sibTrans2D1" presStyleIdx="1" presStyleCnt="7"/>
      <dgm:spPr/>
      <dgm:t>
        <a:bodyPr/>
        <a:lstStyle/>
        <a:p>
          <a:endParaRPr lang="en-US"/>
        </a:p>
      </dgm:t>
    </dgm:pt>
    <dgm:pt modelId="{670C40F6-547D-4009-8A18-59527F0C6572}" type="pres">
      <dgm:prSet presAssocID="{EEE1AA9E-2312-4DE1-9F7A-A820DDCC55BE}" presName="connectorText" presStyleLbl="sibTrans2D1" presStyleIdx="1" presStyleCnt="7"/>
      <dgm:spPr/>
      <dgm:t>
        <a:bodyPr/>
        <a:lstStyle/>
        <a:p>
          <a:endParaRPr lang="en-US"/>
        </a:p>
      </dgm:t>
    </dgm:pt>
    <dgm:pt modelId="{31A3D566-F108-4AD7-80DC-B2FFFC02E62C}" type="pres">
      <dgm:prSet presAssocID="{FF76B1EF-F398-48FE-9740-2CAEACAFF8B4}" presName="node" presStyleLbl="node1" presStyleIdx="2" presStyleCnt="8">
        <dgm:presLayoutVars>
          <dgm:bulletEnabled val="1"/>
        </dgm:presLayoutVars>
      </dgm:prSet>
      <dgm:spPr/>
      <dgm:t>
        <a:bodyPr/>
        <a:lstStyle/>
        <a:p>
          <a:endParaRPr lang="en-US"/>
        </a:p>
      </dgm:t>
    </dgm:pt>
    <dgm:pt modelId="{B5F85F37-3C19-4831-8804-4C3B42781B13}" type="pres">
      <dgm:prSet presAssocID="{2982AD15-72BB-43BA-B9E3-D2286593E569}" presName="sibTrans" presStyleLbl="sibTrans2D1" presStyleIdx="2" presStyleCnt="7"/>
      <dgm:spPr/>
      <dgm:t>
        <a:bodyPr/>
        <a:lstStyle/>
        <a:p>
          <a:endParaRPr lang="en-US"/>
        </a:p>
      </dgm:t>
    </dgm:pt>
    <dgm:pt modelId="{E4D42B52-0953-47A9-BD13-EAE9F1D0A177}" type="pres">
      <dgm:prSet presAssocID="{2982AD15-72BB-43BA-B9E3-D2286593E569}" presName="connectorText" presStyleLbl="sibTrans2D1" presStyleIdx="2" presStyleCnt="7"/>
      <dgm:spPr/>
      <dgm:t>
        <a:bodyPr/>
        <a:lstStyle/>
        <a:p>
          <a:endParaRPr lang="en-US"/>
        </a:p>
      </dgm:t>
    </dgm:pt>
    <dgm:pt modelId="{361001B7-EAF8-44DE-BD53-3F94F7C5D112}" type="pres">
      <dgm:prSet presAssocID="{0FA7D404-5398-4AA3-A9F2-E2B783DC5546}" presName="node" presStyleLbl="node1" presStyleIdx="3" presStyleCnt="8">
        <dgm:presLayoutVars>
          <dgm:bulletEnabled val="1"/>
        </dgm:presLayoutVars>
      </dgm:prSet>
      <dgm:spPr/>
      <dgm:t>
        <a:bodyPr/>
        <a:lstStyle/>
        <a:p>
          <a:endParaRPr lang="en-US"/>
        </a:p>
      </dgm:t>
    </dgm:pt>
    <dgm:pt modelId="{1D5B64DA-081B-4043-B9DF-EA93587D9BE7}" type="pres">
      <dgm:prSet presAssocID="{26BF0570-85E2-4246-B41A-933A68622E31}" presName="sibTrans" presStyleLbl="sibTrans2D1" presStyleIdx="3" presStyleCnt="7"/>
      <dgm:spPr/>
      <dgm:t>
        <a:bodyPr/>
        <a:lstStyle/>
        <a:p>
          <a:endParaRPr lang="en-US"/>
        </a:p>
      </dgm:t>
    </dgm:pt>
    <dgm:pt modelId="{EFCF122A-7033-4D44-8663-6B737BDFC562}" type="pres">
      <dgm:prSet presAssocID="{26BF0570-85E2-4246-B41A-933A68622E31}" presName="connectorText" presStyleLbl="sibTrans2D1" presStyleIdx="3" presStyleCnt="7"/>
      <dgm:spPr/>
      <dgm:t>
        <a:bodyPr/>
        <a:lstStyle/>
        <a:p>
          <a:endParaRPr lang="en-US"/>
        </a:p>
      </dgm:t>
    </dgm:pt>
    <dgm:pt modelId="{F1A7A033-5838-44F5-A78C-02C3A650C5C1}" type="pres">
      <dgm:prSet presAssocID="{C41D6537-2F5A-4A25-BB4B-BC5295CF930E}" presName="node" presStyleLbl="node1" presStyleIdx="4" presStyleCnt="8">
        <dgm:presLayoutVars>
          <dgm:bulletEnabled val="1"/>
        </dgm:presLayoutVars>
      </dgm:prSet>
      <dgm:spPr/>
      <dgm:t>
        <a:bodyPr/>
        <a:lstStyle/>
        <a:p>
          <a:endParaRPr lang="en-US"/>
        </a:p>
      </dgm:t>
    </dgm:pt>
    <dgm:pt modelId="{A4BC4638-9FA4-44CC-8CA9-426D23B849E3}" type="pres">
      <dgm:prSet presAssocID="{6A4961E2-E40E-4319-96EE-05725BD2D28F}" presName="sibTrans" presStyleLbl="sibTrans2D1" presStyleIdx="4" presStyleCnt="7"/>
      <dgm:spPr/>
      <dgm:t>
        <a:bodyPr/>
        <a:lstStyle/>
        <a:p>
          <a:endParaRPr lang="en-US"/>
        </a:p>
      </dgm:t>
    </dgm:pt>
    <dgm:pt modelId="{EA62F5B2-98D2-48E8-B502-A84AD53BD8D0}" type="pres">
      <dgm:prSet presAssocID="{6A4961E2-E40E-4319-96EE-05725BD2D28F}" presName="connectorText" presStyleLbl="sibTrans2D1" presStyleIdx="4" presStyleCnt="7"/>
      <dgm:spPr/>
      <dgm:t>
        <a:bodyPr/>
        <a:lstStyle/>
        <a:p>
          <a:endParaRPr lang="en-US"/>
        </a:p>
      </dgm:t>
    </dgm:pt>
    <dgm:pt modelId="{2A985B0C-E6FE-4AE3-8C34-EFF85F6443EA}" type="pres">
      <dgm:prSet presAssocID="{6E1D6D17-D841-4BD5-800A-FEE49B545857}" presName="node" presStyleLbl="node1" presStyleIdx="5" presStyleCnt="8">
        <dgm:presLayoutVars>
          <dgm:bulletEnabled val="1"/>
        </dgm:presLayoutVars>
      </dgm:prSet>
      <dgm:spPr/>
      <dgm:t>
        <a:bodyPr/>
        <a:lstStyle/>
        <a:p>
          <a:endParaRPr lang="en-US"/>
        </a:p>
      </dgm:t>
    </dgm:pt>
    <dgm:pt modelId="{1BB3DA1C-B866-438D-BDDC-C9F371EAE0DE}" type="pres">
      <dgm:prSet presAssocID="{93844D4D-EFC5-454C-9828-8515A5D4D5EE}" presName="sibTrans" presStyleLbl="sibTrans2D1" presStyleIdx="5" presStyleCnt="7"/>
      <dgm:spPr/>
      <dgm:t>
        <a:bodyPr/>
        <a:lstStyle/>
        <a:p>
          <a:endParaRPr lang="en-US"/>
        </a:p>
      </dgm:t>
    </dgm:pt>
    <dgm:pt modelId="{6E24A68B-E3AC-472F-A182-29306F2C270C}" type="pres">
      <dgm:prSet presAssocID="{93844D4D-EFC5-454C-9828-8515A5D4D5EE}" presName="connectorText" presStyleLbl="sibTrans2D1" presStyleIdx="5" presStyleCnt="7"/>
      <dgm:spPr/>
      <dgm:t>
        <a:bodyPr/>
        <a:lstStyle/>
        <a:p>
          <a:endParaRPr lang="en-US"/>
        </a:p>
      </dgm:t>
    </dgm:pt>
    <dgm:pt modelId="{C8C62E96-2FB1-49C7-AA9A-4047E36ABB19}" type="pres">
      <dgm:prSet presAssocID="{CD5193FE-126A-46FF-812F-0487568C3E1C}" presName="node" presStyleLbl="node1" presStyleIdx="6" presStyleCnt="8">
        <dgm:presLayoutVars>
          <dgm:bulletEnabled val="1"/>
        </dgm:presLayoutVars>
      </dgm:prSet>
      <dgm:spPr/>
      <dgm:t>
        <a:bodyPr/>
        <a:lstStyle/>
        <a:p>
          <a:endParaRPr lang="en-US"/>
        </a:p>
      </dgm:t>
    </dgm:pt>
    <dgm:pt modelId="{1E1457DA-BD3F-4D3B-A509-4D5F90195C0A}" type="pres">
      <dgm:prSet presAssocID="{A36E729C-CDEF-49D1-83B2-C9C3B7D40FB8}" presName="sibTrans" presStyleLbl="sibTrans2D1" presStyleIdx="6" presStyleCnt="7"/>
      <dgm:spPr/>
      <dgm:t>
        <a:bodyPr/>
        <a:lstStyle/>
        <a:p>
          <a:endParaRPr lang="en-US"/>
        </a:p>
      </dgm:t>
    </dgm:pt>
    <dgm:pt modelId="{5396778F-EF1A-4129-8B45-6DBD8AF4A93E}" type="pres">
      <dgm:prSet presAssocID="{A36E729C-CDEF-49D1-83B2-C9C3B7D40FB8}" presName="connectorText" presStyleLbl="sibTrans2D1" presStyleIdx="6" presStyleCnt="7"/>
      <dgm:spPr/>
      <dgm:t>
        <a:bodyPr/>
        <a:lstStyle/>
        <a:p>
          <a:endParaRPr lang="en-US"/>
        </a:p>
      </dgm:t>
    </dgm:pt>
    <dgm:pt modelId="{C92CF2C7-83F5-4525-9095-89CBAC84DE58}" type="pres">
      <dgm:prSet presAssocID="{EC335229-C1BA-47CB-A9EB-B02EB803104A}" presName="node" presStyleLbl="node1" presStyleIdx="7" presStyleCnt="8">
        <dgm:presLayoutVars>
          <dgm:bulletEnabled val="1"/>
        </dgm:presLayoutVars>
      </dgm:prSet>
      <dgm:spPr/>
      <dgm:t>
        <a:bodyPr/>
        <a:lstStyle/>
        <a:p>
          <a:endParaRPr lang="en-US"/>
        </a:p>
      </dgm:t>
    </dgm:pt>
  </dgm:ptLst>
  <dgm:cxnLst>
    <dgm:cxn modelId="{67779AE8-FFA8-4C00-A52C-5D8A8801D016}" srcId="{AE7B89CA-B54E-47E8-9EB8-018A02A9435B}" destId="{C41D6537-2F5A-4A25-BB4B-BC5295CF930E}" srcOrd="4" destOrd="0" parTransId="{F72EA0C7-56C1-4B3A-9B97-0071FAB6C9DA}" sibTransId="{6A4961E2-E40E-4319-96EE-05725BD2D28F}"/>
    <dgm:cxn modelId="{FD45417C-E17A-4C0F-BACB-380DCEF4E26C}" type="presOf" srcId="{6E1D6D17-D841-4BD5-800A-FEE49B545857}" destId="{2A985B0C-E6FE-4AE3-8C34-EFF85F6443EA}" srcOrd="0" destOrd="0" presId="urn:microsoft.com/office/officeart/2005/8/layout/process5"/>
    <dgm:cxn modelId="{D0E81D38-AC21-4EE8-ADEA-80F0F4CC8D86}" type="presOf" srcId="{93844D4D-EFC5-454C-9828-8515A5D4D5EE}" destId="{1BB3DA1C-B866-438D-BDDC-C9F371EAE0DE}" srcOrd="0" destOrd="0" presId="urn:microsoft.com/office/officeart/2005/8/layout/process5"/>
    <dgm:cxn modelId="{1ED37242-5745-4E48-94CD-B4A059FB48F7}" type="presOf" srcId="{2982AD15-72BB-43BA-B9E3-D2286593E569}" destId="{E4D42B52-0953-47A9-BD13-EAE9F1D0A177}" srcOrd="1" destOrd="0" presId="urn:microsoft.com/office/officeart/2005/8/layout/process5"/>
    <dgm:cxn modelId="{F4F9127D-D882-49A0-A786-0A904E87D3B7}" srcId="{AE7B89CA-B54E-47E8-9EB8-018A02A9435B}" destId="{6E1D6D17-D841-4BD5-800A-FEE49B545857}" srcOrd="5" destOrd="0" parTransId="{F31441C3-D61A-4598-836E-8EE54D093063}" sibTransId="{93844D4D-EFC5-454C-9828-8515A5D4D5EE}"/>
    <dgm:cxn modelId="{9DEBC928-D7CE-437C-BC72-81C96D81CEE3}" type="presOf" srcId="{6A4961E2-E40E-4319-96EE-05725BD2D28F}" destId="{A4BC4638-9FA4-44CC-8CA9-426D23B849E3}" srcOrd="0" destOrd="0" presId="urn:microsoft.com/office/officeart/2005/8/layout/process5"/>
    <dgm:cxn modelId="{FCBF7A1B-7177-42A8-9433-8427C7D97DE5}" type="presOf" srcId="{2982AD15-72BB-43BA-B9E3-D2286593E569}" destId="{B5F85F37-3C19-4831-8804-4C3B42781B13}" srcOrd="0" destOrd="0" presId="urn:microsoft.com/office/officeart/2005/8/layout/process5"/>
    <dgm:cxn modelId="{248C78F2-BB2C-4A4F-9EF8-5D2C239785ED}" type="presOf" srcId="{ADFF6EC8-7ABE-44A2-AEC2-AD9D43896BD5}" destId="{2EDA75A2-D1CA-499F-8E77-1681C151D89C}" srcOrd="1" destOrd="0" presId="urn:microsoft.com/office/officeart/2005/8/layout/process5"/>
    <dgm:cxn modelId="{F30266B2-4653-4DFE-BD5A-EE5827268139}" type="presOf" srcId="{26BF0570-85E2-4246-B41A-933A68622E31}" destId="{EFCF122A-7033-4D44-8663-6B737BDFC562}" srcOrd="1" destOrd="0" presId="urn:microsoft.com/office/officeart/2005/8/layout/process5"/>
    <dgm:cxn modelId="{7B729D0F-9114-4188-A99E-F3590B6B23E0}" srcId="{AE7B89CA-B54E-47E8-9EB8-018A02A9435B}" destId="{CD5193FE-126A-46FF-812F-0487568C3E1C}" srcOrd="6" destOrd="0" parTransId="{028BD33E-42B8-4E35-B6AC-24E34701E51E}" sibTransId="{A36E729C-CDEF-49D1-83B2-C9C3B7D40FB8}"/>
    <dgm:cxn modelId="{6D72A61F-C8C6-4146-BA94-D7DB69515376}" type="presOf" srcId="{AE7B89CA-B54E-47E8-9EB8-018A02A9435B}" destId="{2EC8FD88-077F-4052-AA1B-79F014BDF729}" srcOrd="0" destOrd="0" presId="urn:microsoft.com/office/officeart/2005/8/layout/process5"/>
    <dgm:cxn modelId="{36C9C395-4497-4E47-BBFD-6A1E2E11D29B}" srcId="{AE7B89CA-B54E-47E8-9EB8-018A02A9435B}" destId="{EC335229-C1BA-47CB-A9EB-B02EB803104A}" srcOrd="7" destOrd="0" parTransId="{9E04E6F8-7761-4795-A266-7B7885ED2627}" sibTransId="{B69B3FBD-A32C-4107-AB5A-A3C847235043}"/>
    <dgm:cxn modelId="{AFFC058D-C832-442D-A5C6-BF6C7749C79A}" type="presOf" srcId="{C3C7570D-934E-4C3B-B63B-BAF43A2F07C2}" destId="{11861276-04D0-494C-A3C8-15CC19E6EC0A}" srcOrd="0" destOrd="0" presId="urn:microsoft.com/office/officeart/2005/8/layout/process5"/>
    <dgm:cxn modelId="{79DA08AD-B795-444A-B6DE-17A574043B2C}" type="presOf" srcId="{ADFF6EC8-7ABE-44A2-AEC2-AD9D43896BD5}" destId="{101C92C7-7E9C-4A38-B8EE-477507E40B9F}" srcOrd="0" destOrd="0" presId="urn:microsoft.com/office/officeart/2005/8/layout/process5"/>
    <dgm:cxn modelId="{4774FC90-E13B-4C6B-9B2C-5E0AC37CEA06}" srcId="{AE7B89CA-B54E-47E8-9EB8-018A02A9435B}" destId="{C3C7570D-934E-4C3B-B63B-BAF43A2F07C2}" srcOrd="1" destOrd="0" parTransId="{12CDB379-7E3F-4F72-A843-BEC3C7F5052E}" sibTransId="{EEE1AA9E-2312-4DE1-9F7A-A820DDCC55BE}"/>
    <dgm:cxn modelId="{E27E27E7-801F-48B4-8ADE-D08E41B6A496}" type="presOf" srcId="{93844D4D-EFC5-454C-9828-8515A5D4D5EE}" destId="{6E24A68B-E3AC-472F-A182-29306F2C270C}" srcOrd="1" destOrd="0" presId="urn:microsoft.com/office/officeart/2005/8/layout/process5"/>
    <dgm:cxn modelId="{FC0F16E0-C7C8-4AA0-916C-43291304F930}" type="presOf" srcId="{EC335229-C1BA-47CB-A9EB-B02EB803104A}" destId="{C92CF2C7-83F5-4525-9095-89CBAC84DE58}" srcOrd="0" destOrd="0" presId="urn:microsoft.com/office/officeart/2005/8/layout/process5"/>
    <dgm:cxn modelId="{16F7A697-D3DC-4E7B-8F4B-D8741525B681}" type="presOf" srcId="{A36E729C-CDEF-49D1-83B2-C9C3B7D40FB8}" destId="{5396778F-EF1A-4129-8B45-6DBD8AF4A93E}" srcOrd="1" destOrd="0" presId="urn:microsoft.com/office/officeart/2005/8/layout/process5"/>
    <dgm:cxn modelId="{82606E48-0D1B-4C25-8B60-A5FA451CF812}" type="presOf" srcId="{EEE1AA9E-2312-4DE1-9F7A-A820DDCC55BE}" destId="{6599D40E-BD23-4108-8CAC-472F77D2475C}" srcOrd="0" destOrd="0" presId="urn:microsoft.com/office/officeart/2005/8/layout/process5"/>
    <dgm:cxn modelId="{D06DDF99-C5EB-46C4-A6B5-2B3AF921E4B8}" type="presOf" srcId="{6A4961E2-E40E-4319-96EE-05725BD2D28F}" destId="{EA62F5B2-98D2-48E8-B502-A84AD53BD8D0}" srcOrd="1" destOrd="0" presId="urn:microsoft.com/office/officeart/2005/8/layout/process5"/>
    <dgm:cxn modelId="{82642152-C605-4B77-B226-5C9F63444004}" type="presOf" srcId="{A36E729C-CDEF-49D1-83B2-C9C3B7D40FB8}" destId="{1E1457DA-BD3F-4D3B-A509-4D5F90195C0A}" srcOrd="0" destOrd="0" presId="urn:microsoft.com/office/officeart/2005/8/layout/process5"/>
    <dgm:cxn modelId="{74ADDB2D-C413-4908-8F85-F767359728DA}" type="presOf" srcId="{FF76B1EF-F398-48FE-9740-2CAEACAFF8B4}" destId="{31A3D566-F108-4AD7-80DC-B2FFFC02E62C}" srcOrd="0" destOrd="0" presId="urn:microsoft.com/office/officeart/2005/8/layout/process5"/>
    <dgm:cxn modelId="{B0F62C5E-23F6-4CE2-B56A-15E446CC074D}" srcId="{AE7B89CA-B54E-47E8-9EB8-018A02A9435B}" destId="{FF76B1EF-F398-48FE-9740-2CAEACAFF8B4}" srcOrd="2" destOrd="0" parTransId="{DA6BCFAB-249B-43FF-806F-B6299A062A4B}" sibTransId="{2982AD15-72BB-43BA-B9E3-D2286593E569}"/>
    <dgm:cxn modelId="{42F37B1A-FED3-4150-845B-1161079E85BE}" type="presOf" srcId="{EEE1AA9E-2312-4DE1-9F7A-A820DDCC55BE}" destId="{670C40F6-547D-4009-8A18-59527F0C6572}" srcOrd="1" destOrd="0" presId="urn:microsoft.com/office/officeart/2005/8/layout/process5"/>
    <dgm:cxn modelId="{E7FB88E9-81B0-45F8-BF9A-F30C61FADE62}" type="presOf" srcId="{CD5193FE-126A-46FF-812F-0487568C3E1C}" destId="{C8C62E96-2FB1-49C7-AA9A-4047E36ABB19}" srcOrd="0" destOrd="0" presId="urn:microsoft.com/office/officeart/2005/8/layout/process5"/>
    <dgm:cxn modelId="{73383D83-6D09-4F0D-BF76-B5CFD2CF792E}" type="presOf" srcId="{0FA7D404-5398-4AA3-A9F2-E2B783DC5546}" destId="{361001B7-EAF8-44DE-BD53-3F94F7C5D112}" srcOrd="0" destOrd="0" presId="urn:microsoft.com/office/officeart/2005/8/layout/process5"/>
    <dgm:cxn modelId="{E3C9CB9B-8355-42B8-B58A-DF32D318D103}" srcId="{AE7B89CA-B54E-47E8-9EB8-018A02A9435B}" destId="{C1F1BBD2-EBA4-46A9-9589-B164883E70EB}" srcOrd="0" destOrd="0" parTransId="{505B9C64-D6B3-4E2B-808C-85AC91FD7E47}" sibTransId="{ADFF6EC8-7ABE-44A2-AEC2-AD9D43896BD5}"/>
    <dgm:cxn modelId="{CE36531C-F7B0-49B6-B480-910B7A927C1C}" srcId="{AE7B89CA-B54E-47E8-9EB8-018A02A9435B}" destId="{0FA7D404-5398-4AA3-A9F2-E2B783DC5546}" srcOrd="3" destOrd="0" parTransId="{B6ADEF92-2BB4-4C20-8F24-80EBC8C1AD94}" sibTransId="{26BF0570-85E2-4246-B41A-933A68622E31}"/>
    <dgm:cxn modelId="{B7878E3A-B257-40F9-BC7B-CDE0DC161CAD}" type="presOf" srcId="{C41D6537-2F5A-4A25-BB4B-BC5295CF930E}" destId="{F1A7A033-5838-44F5-A78C-02C3A650C5C1}" srcOrd="0" destOrd="0" presId="urn:microsoft.com/office/officeart/2005/8/layout/process5"/>
    <dgm:cxn modelId="{34F7821B-E938-44CB-AED7-E9CEBE7A747C}" type="presOf" srcId="{C1F1BBD2-EBA4-46A9-9589-B164883E70EB}" destId="{3B9AE952-2C0C-4E35-8C5E-9F6E98FA07F9}" srcOrd="0" destOrd="0" presId="urn:microsoft.com/office/officeart/2005/8/layout/process5"/>
    <dgm:cxn modelId="{366628E4-D0A9-40AE-8004-10D09D56D6A8}" type="presOf" srcId="{26BF0570-85E2-4246-B41A-933A68622E31}" destId="{1D5B64DA-081B-4043-B9DF-EA93587D9BE7}" srcOrd="0" destOrd="0" presId="urn:microsoft.com/office/officeart/2005/8/layout/process5"/>
    <dgm:cxn modelId="{E5A6CA1E-BA19-4652-85B1-50CFBBDAEA9B}" type="presParOf" srcId="{2EC8FD88-077F-4052-AA1B-79F014BDF729}" destId="{3B9AE952-2C0C-4E35-8C5E-9F6E98FA07F9}" srcOrd="0" destOrd="0" presId="urn:microsoft.com/office/officeart/2005/8/layout/process5"/>
    <dgm:cxn modelId="{CF4CBC50-41B0-4EC6-9203-09E3FFEEC11E}" type="presParOf" srcId="{2EC8FD88-077F-4052-AA1B-79F014BDF729}" destId="{101C92C7-7E9C-4A38-B8EE-477507E40B9F}" srcOrd="1" destOrd="0" presId="urn:microsoft.com/office/officeart/2005/8/layout/process5"/>
    <dgm:cxn modelId="{6EFB91BA-4342-4481-8BA5-41A33152F3CF}" type="presParOf" srcId="{101C92C7-7E9C-4A38-B8EE-477507E40B9F}" destId="{2EDA75A2-D1CA-499F-8E77-1681C151D89C}" srcOrd="0" destOrd="0" presId="urn:microsoft.com/office/officeart/2005/8/layout/process5"/>
    <dgm:cxn modelId="{1085BC2B-022E-48EC-BACF-3BCC6E1E0DB3}" type="presParOf" srcId="{2EC8FD88-077F-4052-AA1B-79F014BDF729}" destId="{11861276-04D0-494C-A3C8-15CC19E6EC0A}" srcOrd="2" destOrd="0" presId="urn:microsoft.com/office/officeart/2005/8/layout/process5"/>
    <dgm:cxn modelId="{03780401-082E-4012-857F-F4537D4E16F2}" type="presParOf" srcId="{2EC8FD88-077F-4052-AA1B-79F014BDF729}" destId="{6599D40E-BD23-4108-8CAC-472F77D2475C}" srcOrd="3" destOrd="0" presId="urn:microsoft.com/office/officeart/2005/8/layout/process5"/>
    <dgm:cxn modelId="{B7D320C4-5B66-49EF-8575-47C880EF2AC5}" type="presParOf" srcId="{6599D40E-BD23-4108-8CAC-472F77D2475C}" destId="{670C40F6-547D-4009-8A18-59527F0C6572}" srcOrd="0" destOrd="0" presId="urn:microsoft.com/office/officeart/2005/8/layout/process5"/>
    <dgm:cxn modelId="{23CFEB1E-7EC3-44E9-9732-E9C7FBFB655D}" type="presParOf" srcId="{2EC8FD88-077F-4052-AA1B-79F014BDF729}" destId="{31A3D566-F108-4AD7-80DC-B2FFFC02E62C}" srcOrd="4" destOrd="0" presId="urn:microsoft.com/office/officeart/2005/8/layout/process5"/>
    <dgm:cxn modelId="{8C04B60C-C65B-4C32-815E-B3B72A1396EA}" type="presParOf" srcId="{2EC8FD88-077F-4052-AA1B-79F014BDF729}" destId="{B5F85F37-3C19-4831-8804-4C3B42781B13}" srcOrd="5" destOrd="0" presId="urn:microsoft.com/office/officeart/2005/8/layout/process5"/>
    <dgm:cxn modelId="{EBB36296-03EC-4E45-8000-AC602805FDC0}" type="presParOf" srcId="{B5F85F37-3C19-4831-8804-4C3B42781B13}" destId="{E4D42B52-0953-47A9-BD13-EAE9F1D0A177}" srcOrd="0" destOrd="0" presId="urn:microsoft.com/office/officeart/2005/8/layout/process5"/>
    <dgm:cxn modelId="{509933A8-5795-4E27-8F7E-9F492F9B6C9E}" type="presParOf" srcId="{2EC8FD88-077F-4052-AA1B-79F014BDF729}" destId="{361001B7-EAF8-44DE-BD53-3F94F7C5D112}" srcOrd="6" destOrd="0" presId="urn:microsoft.com/office/officeart/2005/8/layout/process5"/>
    <dgm:cxn modelId="{CC0D7329-0774-4A13-8190-CE71AA1EFD80}" type="presParOf" srcId="{2EC8FD88-077F-4052-AA1B-79F014BDF729}" destId="{1D5B64DA-081B-4043-B9DF-EA93587D9BE7}" srcOrd="7" destOrd="0" presId="urn:microsoft.com/office/officeart/2005/8/layout/process5"/>
    <dgm:cxn modelId="{F49CB10E-5920-44F2-8499-E7374980BE0C}" type="presParOf" srcId="{1D5B64DA-081B-4043-B9DF-EA93587D9BE7}" destId="{EFCF122A-7033-4D44-8663-6B737BDFC562}" srcOrd="0" destOrd="0" presId="urn:microsoft.com/office/officeart/2005/8/layout/process5"/>
    <dgm:cxn modelId="{1FBCFEFD-58B1-47E5-A063-05DFEE1BB8AC}" type="presParOf" srcId="{2EC8FD88-077F-4052-AA1B-79F014BDF729}" destId="{F1A7A033-5838-44F5-A78C-02C3A650C5C1}" srcOrd="8" destOrd="0" presId="urn:microsoft.com/office/officeart/2005/8/layout/process5"/>
    <dgm:cxn modelId="{3D35F344-AFA1-4DD2-8439-7CA8E24510B4}" type="presParOf" srcId="{2EC8FD88-077F-4052-AA1B-79F014BDF729}" destId="{A4BC4638-9FA4-44CC-8CA9-426D23B849E3}" srcOrd="9" destOrd="0" presId="urn:microsoft.com/office/officeart/2005/8/layout/process5"/>
    <dgm:cxn modelId="{27278967-B2A6-419A-B3B3-4901274A4391}" type="presParOf" srcId="{A4BC4638-9FA4-44CC-8CA9-426D23B849E3}" destId="{EA62F5B2-98D2-48E8-B502-A84AD53BD8D0}" srcOrd="0" destOrd="0" presId="urn:microsoft.com/office/officeart/2005/8/layout/process5"/>
    <dgm:cxn modelId="{A4D99A42-F613-4E3A-9B90-BCC943BE8123}" type="presParOf" srcId="{2EC8FD88-077F-4052-AA1B-79F014BDF729}" destId="{2A985B0C-E6FE-4AE3-8C34-EFF85F6443EA}" srcOrd="10" destOrd="0" presId="urn:microsoft.com/office/officeart/2005/8/layout/process5"/>
    <dgm:cxn modelId="{7B024E26-8612-47FA-BD83-4D71A2D3C042}" type="presParOf" srcId="{2EC8FD88-077F-4052-AA1B-79F014BDF729}" destId="{1BB3DA1C-B866-438D-BDDC-C9F371EAE0DE}" srcOrd="11" destOrd="0" presId="urn:microsoft.com/office/officeart/2005/8/layout/process5"/>
    <dgm:cxn modelId="{A45E5D75-99D6-4AF3-BB2D-3B05B16B22EF}" type="presParOf" srcId="{1BB3DA1C-B866-438D-BDDC-C9F371EAE0DE}" destId="{6E24A68B-E3AC-472F-A182-29306F2C270C}" srcOrd="0" destOrd="0" presId="urn:microsoft.com/office/officeart/2005/8/layout/process5"/>
    <dgm:cxn modelId="{ADFE9A86-F745-4C56-90E5-20511DB8F20D}" type="presParOf" srcId="{2EC8FD88-077F-4052-AA1B-79F014BDF729}" destId="{C8C62E96-2FB1-49C7-AA9A-4047E36ABB19}" srcOrd="12" destOrd="0" presId="urn:microsoft.com/office/officeart/2005/8/layout/process5"/>
    <dgm:cxn modelId="{F20878CE-74D9-4E99-BA98-F3C2EF2CF169}" type="presParOf" srcId="{2EC8FD88-077F-4052-AA1B-79F014BDF729}" destId="{1E1457DA-BD3F-4D3B-A509-4D5F90195C0A}" srcOrd="13" destOrd="0" presId="urn:microsoft.com/office/officeart/2005/8/layout/process5"/>
    <dgm:cxn modelId="{E495E8CE-E95A-4669-9227-879AE5AA6685}" type="presParOf" srcId="{1E1457DA-BD3F-4D3B-A509-4D5F90195C0A}" destId="{5396778F-EF1A-4129-8B45-6DBD8AF4A93E}" srcOrd="0" destOrd="0" presId="urn:microsoft.com/office/officeart/2005/8/layout/process5"/>
    <dgm:cxn modelId="{65223541-01B3-42E5-9C34-EE0F34CE57CD}" type="presParOf" srcId="{2EC8FD88-077F-4052-AA1B-79F014BDF729}" destId="{C92CF2C7-83F5-4525-9095-89CBAC84DE58}" srcOrd="14" destOrd="0" presId="urn:microsoft.com/office/officeart/2005/8/layout/process5"/>
  </dgm:cxnLst>
  <dgm:bg/>
  <dgm:whole/>
</dgm:dataModel>
</file>

<file path=ppt/diagrams/data2.xml><?xml version="1.0" encoding="utf-8"?>
<dgm:dataModel xmlns:dgm="http://schemas.openxmlformats.org/drawingml/2006/diagram" xmlns:a="http://schemas.openxmlformats.org/drawingml/2006/main">
  <dgm:ptLst>
    <dgm:pt modelId="{03F87011-8F67-40C2-8C69-D5242B354A69}"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en-US"/>
        </a:p>
      </dgm:t>
    </dgm:pt>
    <dgm:pt modelId="{49997839-5A23-4714-937E-5C0E5935526E}">
      <dgm:prSet phldrT="[Text]" custT="1"/>
      <dgm:spPr/>
      <dgm:t>
        <a:bodyPr/>
        <a:lstStyle/>
        <a:p>
          <a:pPr algn="ctr"/>
          <a:endParaRPr lang="en-US" sz="1200" dirty="0">
            <a:solidFill>
              <a:sysClr val="windowText" lastClr="000000"/>
            </a:solidFill>
            <a:latin typeface="Gobold Bold Italic" pitchFamily="2" charset="0"/>
          </a:endParaRPr>
        </a:p>
        <a:p>
          <a:pPr algn="ctr"/>
          <a:r>
            <a:rPr lang="en-US" sz="1200" dirty="0">
              <a:solidFill>
                <a:sysClr val="windowText" lastClr="000000"/>
              </a:solidFill>
              <a:latin typeface="Gobold Bold Italic" pitchFamily="2" charset="0"/>
            </a:rPr>
            <a:t>A-glass (alkali glass)</a:t>
          </a:r>
          <a:r>
            <a:rPr lang="en-US" sz="1000" dirty="0"/>
            <a:t> </a:t>
          </a:r>
        </a:p>
      </dgm:t>
    </dgm:pt>
    <dgm:pt modelId="{C16ADE20-0462-4B04-9C94-8A286DCB6D7E}" type="parTrans" cxnId="{CCAA521C-7A15-4E30-BF82-B2FFC621EC7B}">
      <dgm:prSet/>
      <dgm:spPr/>
      <dgm:t>
        <a:bodyPr/>
        <a:lstStyle/>
        <a:p>
          <a:endParaRPr lang="en-US"/>
        </a:p>
      </dgm:t>
    </dgm:pt>
    <dgm:pt modelId="{80C7F63F-6791-4DB7-9B8D-7CC244717AC6}" type="sibTrans" cxnId="{CCAA521C-7A15-4E30-BF82-B2FFC621EC7B}">
      <dgm:prSet/>
      <dgm:spPr/>
      <dgm:t>
        <a:bodyPr/>
        <a:lstStyle/>
        <a:p>
          <a:endParaRPr lang="en-US"/>
        </a:p>
      </dgm:t>
    </dgm:pt>
    <dgm:pt modelId="{07C067C1-98D3-42BB-BF98-250D4B5D9A10}">
      <dgm:prSet phldrT="[Text]" custT="1"/>
      <dgm:spPr/>
      <dgm:t>
        <a:bodyPr/>
        <a:lstStyle/>
        <a:p>
          <a:r>
            <a:rPr lang="en-US" sz="2400" b="1" dirty="0"/>
            <a:t>which has good chemical resistance, but lower electrical properties.</a:t>
          </a:r>
        </a:p>
      </dgm:t>
    </dgm:pt>
    <dgm:pt modelId="{9974EE5B-E4B4-4908-A958-B2030CA9C68C}" type="parTrans" cxnId="{A20701F6-60FA-4409-8DF3-0929FDA85809}">
      <dgm:prSet/>
      <dgm:spPr/>
      <dgm:t>
        <a:bodyPr/>
        <a:lstStyle/>
        <a:p>
          <a:endParaRPr lang="en-US"/>
        </a:p>
      </dgm:t>
    </dgm:pt>
    <dgm:pt modelId="{CFDB2F72-56AC-45FD-A815-53E10C3ADF94}" type="sibTrans" cxnId="{A20701F6-60FA-4409-8DF3-0929FDA85809}">
      <dgm:prSet/>
      <dgm:spPr/>
      <dgm:t>
        <a:bodyPr/>
        <a:lstStyle/>
        <a:p>
          <a:endParaRPr lang="en-US"/>
        </a:p>
      </dgm:t>
    </dgm:pt>
    <dgm:pt modelId="{04947E9C-1369-4B05-9B0B-53842C41F5C2}">
      <dgm:prSet phldrT="[Text]" custT="1"/>
      <dgm:spPr/>
      <dgm:t>
        <a:bodyPr/>
        <a:lstStyle/>
        <a:p>
          <a:endParaRPr lang="en-US" sz="1200" dirty="0">
            <a:solidFill>
              <a:sysClr val="windowText" lastClr="000000"/>
            </a:solidFill>
            <a:latin typeface="Gobold Bold Italic" pitchFamily="2" charset="0"/>
          </a:endParaRPr>
        </a:p>
        <a:p>
          <a:r>
            <a:rPr lang="en-US" sz="1200" dirty="0">
              <a:solidFill>
                <a:sysClr val="windowText" lastClr="000000"/>
              </a:solidFill>
              <a:latin typeface="Gobold Bold Italic" pitchFamily="2" charset="0"/>
            </a:rPr>
            <a:t>C-glass (chemical glass)</a:t>
          </a:r>
          <a:endParaRPr lang="en-US" sz="800" dirty="0"/>
        </a:p>
      </dgm:t>
    </dgm:pt>
    <dgm:pt modelId="{B4064CA3-2F5A-4C5D-8ADB-9E46B4C24CD7}" type="parTrans" cxnId="{38A820EC-472B-44F4-924C-D110E702318F}">
      <dgm:prSet/>
      <dgm:spPr/>
      <dgm:t>
        <a:bodyPr/>
        <a:lstStyle/>
        <a:p>
          <a:endParaRPr lang="en-US"/>
        </a:p>
      </dgm:t>
    </dgm:pt>
    <dgm:pt modelId="{1998ACF7-37A2-48B6-BE66-5D1CA5E4DECE}" type="sibTrans" cxnId="{38A820EC-472B-44F4-924C-D110E702318F}">
      <dgm:prSet/>
      <dgm:spPr/>
      <dgm:t>
        <a:bodyPr/>
        <a:lstStyle/>
        <a:p>
          <a:endParaRPr lang="en-US"/>
        </a:p>
      </dgm:t>
    </dgm:pt>
    <dgm:pt modelId="{47864027-E707-41FA-84D0-0915583BD26D}">
      <dgm:prSet phldrT="[Text]" custT="1"/>
      <dgm:spPr/>
      <dgm:t>
        <a:bodyPr/>
        <a:lstStyle/>
        <a:p>
          <a:r>
            <a:rPr lang="en-US" sz="2400" b="1" dirty="0">
              <a:solidFill>
                <a:sysClr val="windowText" lastClr="000000"/>
              </a:solidFill>
            </a:rPr>
            <a:t>which has very high chemical resistance.</a:t>
          </a:r>
        </a:p>
      </dgm:t>
    </dgm:pt>
    <dgm:pt modelId="{A834EF82-A141-4679-B008-0F06B939F372}" type="parTrans" cxnId="{EB48F0E0-0E1D-4E01-9C6A-2682B9D6BC93}">
      <dgm:prSet/>
      <dgm:spPr/>
      <dgm:t>
        <a:bodyPr/>
        <a:lstStyle/>
        <a:p>
          <a:endParaRPr lang="en-US"/>
        </a:p>
      </dgm:t>
    </dgm:pt>
    <dgm:pt modelId="{51865E80-144B-4512-AAFE-7A066333B66A}" type="sibTrans" cxnId="{EB48F0E0-0E1D-4E01-9C6A-2682B9D6BC93}">
      <dgm:prSet/>
      <dgm:spPr/>
      <dgm:t>
        <a:bodyPr/>
        <a:lstStyle/>
        <a:p>
          <a:endParaRPr lang="en-US"/>
        </a:p>
      </dgm:t>
    </dgm:pt>
    <dgm:pt modelId="{3883561C-3A7C-4EEE-B1B1-3086063B1E03}">
      <dgm:prSet phldrT="[Text]" custT="1"/>
      <dgm:spPr/>
      <dgm:t>
        <a:bodyPr/>
        <a:lstStyle/>
        <a:p>
          <a:endParaRPr lang="en-US" sz="1200" dirty="0">
            <a:solidFill>
              <a:sysClr val="windowText" lastClr="000000"/>
            </a:solidFill>
            <a:latin typeface="Gobold Bold Italic" pitchFamily="2" charset="0"/>
          </a:endParaRPr>
        </a:p>
        <a:p>
          <a:r>
            <a:rPr lang="en-US" sz="1200" dirty="0">
              <a:solidFill>
                <a:sysClr val="windowText" lastClr="000000"/>
              </a:solidFill>
              <a:latin typeface="Gobold Bold Italic" pitchFamily="2" charset="0"/>
            </a:rPr>
            <a:t>E-glass (electrical glass) </a:t>
          </a:r>
        </a:p>
      </dgm:t>
    </dgm:pt>
    <dgm:pt modelId="{BDDEEE71-E539-48C8-8C65-A006F23AACF8}" type="parTrans" cxnId="{0D0FF0C8-09CD-43C2-80B5-7C3F2A3BB5F2}">
      <dgm:prSet/>
      <dgm:spPr/>
      <dgm:t>
        <a:bodyPr/>
        <a:lstStyle/>
        <a:p>
          <a:endParaRPr lang="en-US"/>
        </a:p>
      </dgm:t>
    </dgm:pt>
    <dgm:pt modelId="{8E907AFE-9923-435E-BEC2-102178CA2270}" type="sibTrans" cxnId="{0D0FF0C8-09CD-43C2-80B5-7C3F2A3BB5F2}">
      <dgm:prSet/>
      <dgm:spPr/>
      <dgm:t>
        <a:bodyPr/>
        <a:lstStyle/>
        <a:p>
          <a:endParaRPr lang="en-US"/>
        </a:p>
      </dgm:t>
    </dgm:pt>
    <dgm:pt modelId="{AEB665C1-36BB-445F-8E2F-D2FA9FD9F0D7}">
      <dgm:prSet phldrT="[Text]" custT="1"/>
      <dgm:spPr/>
      <dgm:t>
        <a:bodyPr/>
        <a:lstStyle/>
        <a:p>
          <a:r>
            <a:rPr lang="en-US" sz="2400" b="1" dirty="0"/>
            <a:t>which is an excellent insulator and resists attacks from water.</a:t>
          </a:r>
        </a:p>
      </dgm:t>
    </dgm:pt>
    <dgm:pt modelId="{A0D361DE-A607-4A87-B388-EAA1C50B1213}" type="parTrans" cxnId="{810DF403-64F5-43A6-9543-030096A35023}">
      <dgm:prSet/>
      <dgm:spPr/>
      <dgm:t>
        <a:bodyPr/>
        <a:lstStyle/>
        <a:p>
          <a:endParaRPr lang="en-US"/>
        </a:p>
      </dgm:t>
    </dgm:pt>
    <dgm:pt modelId="{40AF1A47-55B2-4E19-AFD9-A44F939BA15A}" type="sibTrans" cxnId="{810DF403-64F5-43A6-9543-030096A35023}">
      <dgm:prSet/>
      <dgm:spPr/>
      <dgm:t>
        <a:bodyPr/>
        <a:lstStyle/>
        <a:p>
          <a:endParaRPr lang="en-US"/>
        </a:p>
      </dgm:t>
    </dgm:pt>
    <dgm:pt modelId="{CDB1256F-99A5-4EA1-BAEA-017EDF50F1E3}">
      <dgm:prSet custT="1"/>
      <dgm:spPr/>
      <dgm:t>
        <a:bodyPr/>
        <a:lstStyle/>
        <a:p>
          <a:endParaRPr lang="en-US" sz="1200" dirty="0">
            <a:solidFill>
              <a:sysClr val="windowText" lastClr="000000"/>
            </a:solidFill>
            <a:latin typeface="Gobold Bold Italic" pitchFamily="2" charset="0"/>
          </a:endParaRPr>
        </a:p>
        <a:p>
          <a:r>
            <a:rPr lang="en-US" sz="1200" dirty="0">
              <a:solidFill>
                <a:sysClr val="windowText" lastClr="000000"/>
              </a:solidFill>
              <a:latin typeface="Gobold Bold Italic" pitchFamily="2" charset="0"/>
            </a:rPr>
            <a:t>S-Glass (structural </a:t>
          </a:r>
          <a:r>
            <a:rPr lang="en-US" sz="1200" dirty="0" smtClean="0">
              <a:solidFill>
                <a:sysClr val="windowText" lastClr="000000"/>
              </a:solidFill>
              <a:latin typeface="Gobold Bold Italic" pitchFamily="2" charset="0"/>
            </a:rPr>
            <a:t>glass</a:t>
          </a:r>
          <a:endParaRPr lang="en-US" sz="1200" dirty="0">
            <a:solidFill>
              <a:sysClr val="windowText" lastClr="000000"/>
            </a:solidFill>
            <a:latin typeface="Gobold Bold Italic" pitchFamily="2" charset="0"/>
          </a:endParaRPr>
        </a:p>
      </dgm:t>
    </dgm:pt>
    <dgm:pt modelId="{F492EE86-AC6E-4417-AF8D-990BB47A8F91}" type="parTrans" cxnId="{40E73CBC-F0FD-42C4-BB0B-5F2D66F8349D}">
      <dgm:prSet/>
      <dgm:spPr/>
      <dgm:t>
        <a:bodyPr/>
        <a:lstStyle/>
        <a:p>
          <a:endParaRPr lang="en-US"/>
        </a:p>
      </dgm:t>
    </dgm:pt>
    <dgm:pt modelId="{9F699FEC-D190-41F5-8B23-AECCAA54D3BC}" type="sibTrans" cxnId="{40E73CBC-F0FD-42C4-BB0B-5F2D66F8349D}">
      <dgm:prSet/>
      <dgm:spPr/>
      <dgm:t>
        <a:bodyPr/>
        <a:lstStyle/>
        <a:p>
          <a:endParaRPr lang="en-US"/>
        </a:p>
      </dgm:t>
    </dgm:pt>
    <dgm:pt modelId="{63E3A036-1C09-44EC-94EE-D589A9379BD0}">
      <dgm:prSet custT="1"/>
      <dgm:spPr/>
      <dgm:t>
        <a:bodyPr/>
        <a:lstStyle/>
        <a:p>
          <a:r>
            <a:rPr lang="en-US" sz="2400" b="1" dirty="0"/>
            <a:t>which is optimized for mechanical properties.</a:t>
          </a:r>
        </a:p>
      </dgm:t>
    </dgm:pt>
    <dgm:pt modelId="{08955C6D-BBC5-4240-B1A1-0F5CED808106}" type="parTrans" cxnId="{10111780-0D19-4844-A7F1-8BCEA47FF10C}">
      <dgm:prSet/>
      <dgm:spPr/>
      <dgm:t>
        <a:bodyPr/>
        <a:lstStyle/>
        <a:p>
          <a:endParaRPr lang="en-US"/>
        </a:p>
      </dgm:t>
    </dgm:pt>
    <dgm:pt modelId="{8227E562-ECC4-439A-A6BD-E5E9B9995C00}" type="sibTrans" cxnId="{10111780-0D19-4844-A7F1-8BCEA47FF10C}">
      <dgm:prSet/>
      <dgm:spPr/>
      <dgm:t>
        <a:bodyPr/>
        <a:lstStyle/>
        <a:p>
          <a:endParaRPr lang="en-US"/>
        </a:p>
      </dgm:t>
    </dgm:pt>
    <dgm:pt modelId="{2F3F04B7-91FE-4197-9010-8652727380D8}">
      <dgm:prSet custT="1"/>
      <dgm:spPr/>
      <dgm:t>
        <a:bodyPr/>
        <a:lstStyle/>
        <a:p>
          <a:r>
            <a:rPr lang="en-US" sz="1200" dirty="0">
              <a:solidFill>
                <a:sysClr val="windowText" lastClr="000000"/>
              </a:solidFill>
              <a:latin typeface="Gobold Bold Italic" pitchFamily="2" charset="0"/>
            </a:rPr>
            <a:t>E-glass (dielectric glass) </a:t>
          </a:r>
        </a:p>
      </dgm:t>
    </dgm:pt>
    <dgm:pt modelId="{DEC30167-2894-4883-9FA8-27896688039D}" type="parTrans" cxnId="{37854C60-6BAD-497F-B36C-6BFE13A97988}">
      <dgm:prSet/>
      <dgm:spPr/>
      <dgm:t>
        <a:bodyPr/>
        <a:lstStyle/>
        <a:p>
          <a:endParaRPr lang="en-US"/>
        </a:p>
      </dgm:t>
    </dgm:pt>
    <dgm:pt modelId="{22684FCA-A438-4E36-857E-11D74B9023BC}" type="sibTrans" cxnId="{37854C60-6BAD-497F-B36C-6BFE13A97988}">
      <dgm:prSet/>
      <dgm:spPr/>
      <dgm:t>
        <a:bodyPr/>
        <a:lstStyle/>
        <a:p>
          <a:endParaRPr lang="en-US"/>
        </a:p>
      </dgm:t>
    </dgm:pt>
    <dgm:pt modelId="{E798684C-C8C8-4537-A258-CDA355E074A5}">
      <dgm:prSet custT="1"/>
      <dgm:spPr/>
      <dgm:t>
        <a:bodyPr/>
        <a:lstStyle/>
        <a:p>
          <a:r>
            <a:rPr lang="en-US" sz="2000" b="1" dirty="0"/>
            <a:t>which has the best electrical properties but lacks in mechanical properties when compared to E and S glass.</a:t>
          </a:r>
        </a:p>
      </dgm:t>
    </dgm:pt>
    <dgm:pt modelId="{FC517300-B92B-4A42-BA11-1700F6413DF3}" type="parTrans" cxnId="{E9B38E5D-5DAE-4AC2-B0F4-5F56D3AF2652}">
      <dgm:prSet/>
      <dgm:spPr/>
      <dgm:t>
        <a:bodyPr/>
        <a:lstStyle/>
        <a:p>
          <a:endParaRPr lang="en-US"/>
        </a:p>
      </dgm:t>
    </dgm:pt>
    <dgm:pt modelId="{6A6709CE-5229-40B8-8202-A6438DF9D04A}" type="sibTrans" cxnId="{E9B38E5D-5DAE-4AC2-B0F4-5F56D3AF2652}">
      <dgm:prSet/>
      <dgm:spPr/>
      <dgm:t>
        <a:bodyPr/>
        <a:lstStyle/>
        <a:p>
          <a:endParaRPr lang="en-US"/>
        </a:p>
      </dgm:t>
    </dgm:pt>
    <dgm:pt modelId="{665BCAFB-A9B0-47F1-8B2B-BB071CA249E0}" type="pres">
      <dgm:prSet presAssocID="{03F87011-8F67-40C2-8C69-D5242B354A69}" presName="linearFlow" presStyleCnt="0">
        <dgm:presLayoutVars>
          <dgm:dir/>
          <dgm:animLvl val="lvl"/>
          <dgm:resizeHandles val="exact"/>
        </dgm:presLayoutVars>
      </dgm:prSet>
      <dgm:spPr/>
      <dgm:t>
        <a:bodyPr/>
        <a:lstStyle/>
        <a:p>
          <a:endParaRPr lang="en-US"/>
        </a:p>
      </dgm:t>
    </dgm:pt>
    <dgm:pt modelId="{3B46B1E7-01E3-493B-867E-1E12A196423B}" type="pres">
      <dgm:prSet presAssocID="{49997839-5A23-4714-937E-5C0E5935526E}" presName="composite" presStyleCnt="0"/>
      <dgm:spPr/>
    </dgm:pt>
    <dgm:pt modelId="{319A54F3-D3A2-4F5B-9268-69AD0423B2E8}" type="pres">
      <dgm:prSet presAssocID="{49997839-5A23-4714-937E-5C0E5935526E}" presName="parentText" presStyleLbl="alignNode1" presStyleIdx="0" presStyleCnt="5">
        <dgm:presLayoutVars>
          <dgm:chMax val="1"/>
          <dgm:bulletEnabled val="1"/>
        </dgm:presLayoutVars>
      </dgm:prSet>
      <dgm:spPr/>
      <dgm:t>
        <a:bodyPr/>
        <a:lstStyle/>
        <a:p>
          <a:endParaRPr lang="en-US"/>
        </a:p>
      </dgm:t>
    </dgm:pt>
    <dgm:pt modelId="{E9AE5C5B-C868-4BED-AD3D-7C56C486F0C9}" type="pres">
      <dgm:prSet presAssocID="{49997839-5A23-4714-937E-5C0E5935526E}" presName="descendantText" presStyleLbl="alignAcc1" presStyleIdx="0" presStyleCnt="5">
        <dgm:presLayoutVars>
          <dgm:bulletEnabled val="1"/>
        </dgm:presLayoutVars>
      </dgm:prSet>
      <dgm:spPr/>
      <dgm:t>
        <a:bodyPr/>
        <a:lstStyle/>
        <a:p>
          <a:endParaRPr lang="en-US"/>
        </a:p>
      </dgm:t>
    </dgm:pt>
    <dgm:pt modelId="{E76B8660-F5EF-4501-853B-3D310E0A8837}" type="pres">
      <dgm:prSet presAssocID="{80C7F63F-6791-4DB7-9B8D-7CC244717AC6}" presName="sp" presStyleCnt="0"/>
      <dgm:spPr/>
    </dgm:pt>
    <dgm:pt modelId="{BC2C3ECE-A168-499E-B70D-59AD26A1BEBD}" type="pres">
      <dgm:prSet presAssocID="{04947E9C-1369-4B05-9B0B-53842C41F5C2}" presName="composite" presStyleCnt="0"/>
      <dgm:spPr/>
    </dgm:pt>
    <dgm:pt modelId="{C8196DCF-9033-4614-ACB4-D3312BD62CCB}" type="pres">
      <dgm:prSet presAssocID="{04947E9C-1369-4B05-9B0B-53842C41F5C2}" presName="parentText" presStyleLbl="alignNode1" presStyleIdx="1" presStyleCnt="5">
        <dgm:presLayoutVars>
          <dgm:chMax val="1"/>
          <dgm:bulletEnabled val="1"/>
        </dgm:presLayoutVars>
      </dgm:prSet>
      <dgm:spPr/>
      <dgm:t>
        <a:bodyPr/>
        <a:lstStyle/>
        <a:p>
          <a:endParaRPr lang="en-US"/>
        </a:p>
      </dgm:t>
    </dgm:pt>
    <dgm:pt modelId="{ACD73691-20E6-469C-868B-E478560273FE}" type="pres">
      <dgm:prSet presAssocID="{04947E9C-1369-4B05-9B0B-53842C41F5C2}" presName="descendantText" presStyleLbl="alignAcc1" presStyleIdx="1" presStyleCnt="5">
        <dgm:presLayoutVars>
          <dgm:bulletEnabled val="1"/>
        </dgm:presLayoutVars>
      </dgm:prSet>
      <dgm:spPr/>
      <dgm:t>
        <a:bodyPr/>
        <a:lstStyle/>
        <a:p>
          <a:endParaRPr lang="en-US"/>
        </a:p>
      </dgm:t>
    </dgm:pt>
    <dgm:pt modelId="{19C896A7-37BF-4BBD-9009-75543FCF5B21}" type="pres">
      <dgm:prSet presAssocID="{1998ACF7-37A2-48B6-BE66-5D1CA5E4DECE}" presName="sp" presStyleCnt="0"/>
      <dgm:spPr/>
    </dgm:pt>
    <dgm:pt modelId="{CEE7D2E8-0AC7-4EC1-8B51-B9DF28D3A242}" type="pres">
      <dgm:prSet presAssocID="{3883561C-3A7C-4EEE-B1B1-3086063B1E03}" presName="composite" presStyleCnt="0"/>
      <dgm:spPr/>
    </dgm:pt>
    <dgm:pt modelId="{A147F114-2D3C-411A-9B84-D148E5AA5483}" type="pres">
      <dgm:prSet presAssocID="{3883561C-3A7C-4EEE-B1B1-3086063B1E03}" presName="parentText" presStyleLbl="alignNode1" presStyleIdx="2" presStyleCnt="5">
        <dgm:presLayoutVars>
          <dgm:chMax val="1"/>
          <dgm:bulletEnabled val="1"/>
        </dgm:presLayoutVars>
      </dgm:prSet>
      <dgm:spPr/>
      <dgm:t>
        <a:bodyPr/>
        <a:lstStyle/>
        <a:p>
          <a:endParaRPr lang="en-US"/>
        </a:p>
      </dgm:t>
    </dgm:pt>
    <dgm:pt modelId="{D2BBFB2E-B474-4D94-A283-515554FE4F6F}" type="pres">
      <dgm:prSet presAssocID="{3883561C-3A7C-4EEE-B1B1-3086063B1E03}" presName="descendantText" presStyleLbl="alignAcc1" presStyleIdx="2" presStyleCnt="5">
        <dgm:presLayoutVars>
          <dgm:bulletEnabled val="1"/>
        </dgm:presLayoutVars>
      </dgm:prSet>
      <dgm:spPr/>
      <dgm:t>
        <a:bodyPr/>
        <a:lstStyle/>
        <a:p>
          <a:endParaRPr lang="en-US"/>
        </a:p>
      </dgm:t>
    </dgm:pt>
    <dgm:pt modelId="{DEEF9B7F-BF22-474B-97A6-CA182412D27A}" type="pres">
      <dgm:prSet presAssocID="{8E907AFE-9923-435E-BEC2-102178CA2270}" presName="sp" presStyleCnt="0"/>
      <dgm:spPr/>
    </dgm:pt>
    <dgm:pt modelId="{C005ED5E-FD03-451D-B85D-CFDE2F7A5DAB}" type="pres">
      <dgm:prSet presAssocID="{CDB1256F-99A5-4EA1-BAEA-017EDF50F1E3}" presName="composite" presStyleCnt="0"/>
      <dgm:spPr/>
    </dgm:pt>
    <dgm:pt modelId="{26BBEACE-04AE-4AB6-963B-594CA349ABB3}" type="pres">
      <dgm:prSet presAssocID="{CDB1256F-99A5-4EA1-BAEA-017EDF50F1E3}" presName="parentText" presStyleLbl="alignNode1" presStyleIdx="3" presStyleCnt="5">
        <dgm:presLayoutVars>
          <dgm:chMax val="1"/>
          <dgm:bulletEnabled val="1"/>
        </dgm:presLayoutVars>
      </dgm:prSet>
      <dgm:spPr/>
      <dgm:t>
        <a:bodyPr/>
        <a:lstStyle/>
        <a:p>
          <a:endParaRPr lang="en-US"/>
        </a:p>
      </dgm:t>
    </dgm:pt>
    <dgm:pt modelId="{128114C6-CD98-4157-87B9-F72F8C0E15A8}" type="pres">
      <dgm:prSet presAssocID="{CDB1256F-99A5-4EA1-BAEA-017EDF50F1E3}" presName="descendantText" presStyleLbl="alignAcc1" presStyleIdx="3" presStyleCnt="5">
        <dgm:presLayoutVars>
          <dgm:bulletEnabled val="1"/>
        </dgm:presLayoutVars>
      </dgm:prSet>
      <dgm:spPr/>
      <dgm:t>
        <a:bodyPr/>
        <a:lstStyle/>
        <a:p>
          <a:endParaRPr lang="en-US"/>
        </a:p>
      </dgm:t>
    </dgm:pt>
    <dgm:pt modelId="{502C7D61-7C20-43C0-A15C-FE217EADB94A}" type="pres">
      <dgm:prSet presAssocID="{9F699FEC-D190-41F5-8B23-AECCAA54D3BC}" presName="sp" presStyleCnt="0"/>
      <dgm:spPr/>
    </dgm:pt>
    <dgm:pt modelId="{FBBC2730-8F59-486B-8758-96941185A33A}" type="pres">
      <dgm:prSet presAssocID="{2F3F04B7-91FE-4197-9010-8652727380D8}" presName="composite" presStyleCnt="0"/>
      <dgm:spPr/>
    </dgm:pt>
    <dgm:pt modelId="{D8E02839-ADA5-45E4-BA33-859662CA5C63}" type="pres">
      <dgm:prSet presAssocID="{2F3F04B7-91FE-4197-9010-8652727380D8}" presName="parentText" presStyleLbl="alignNode1" presStyleIdx="4" presStyleCnt="5">
        <dgm:presLayoutVars>
          <dgm:chMax val="1"/>
          <dgm:bulletEnabled val="1"/>
        </dgm:presLayoutVars>
      </dgm:prSet>
      <dgm:spPr/>
      <dgm:t>
        <a:bodyPr/>
        <a:lstStyle/>
        <a:p>
          <a:endParaRPr lang="en-US"/>
        </a:p>
      </dgm:t>
    </dgm:pt>
    <dgm:pt modelId="{6951C62C-8B69-4273-8E62-CC079C7F255D}" type="pres">
      <dgm:prSet presAssocID="{2F3F04B7-91FE-4197-9010-8652727380D8}" presName="descendantText" presStyleLbl="alignAcc1" presStyleIdx="4" presStyleCnt="5">
        <dgm:presLayoutVars>
          <dgm:bulletEnabled val="1"/>
        </dgm:presLayoutVars>
      </dgm:prSet>
      <dgm:spPr/>
      <dgm:t>
        <a:bodyPr/>
        <a:lstStyle/>
        <a:p>
          <a:endParaRPr lang="en-US"/>
        </a:p>
      </dgm:t>
    </dgm:pt>
  </dgm:ptLst>
  <dgm:cxnLst>
    <dgm:cxn modelId="{0D0FF0C8-09CD-43C2-80B5-7C3F2A3BB5F2}" srcId="{03F87011-8F67-40C2-8C69-D5242B354A69}" destId="{3883561C-3A7C-4EEE-B1B1-3086063B1E03}" srcOrd="2" destOrd="0" parTransId="{BDDEEE71-E539-48C8-8C65-A006F23AACF8}" sibTransId="{8E907AFE-9923-435E-BEC2-102178CA2270}"/>
    <dgm:cxn modelId="{421DCA0D-DE13-41E1-98E3-BA93856B4EFC}" type="presOf" srcId="{3883561C-3A7C-4EEE-B1B1-3086063B1E03}" destId="{A147F114-2D3C-411A-9B84-D148E5AA5483}" srcOrd="0" destOrd="0" presId="urn:microsoft.com/office/officeart/2005/8/layout/chevron2"/>
    <dgm:cxn modelId="{1EBB2816-3ECF-47B5-8706-7C7AE090B9CE}" type="presOf" srcId="{03F87011-8F67-40C2-8C69-D5242B354A69}" destId="{665BCAFB-A9B0-47F1-8B2B-BB071CA249E0}" srcOrd="0" destOrd="0" presId="urn:microsoft.com/office/officeart/2005/8/layout/chevron2"/>
    <dgm:cxn modelId="{23A09BB4-6F01-47DC-ACF7-904FDBDF2A1F}" type="presOf" srcId="{AEB665C1-36BB-445F-8E2F-D2FA9FD9F0D7}" destId="{D2BBFB2E-B474-4D94-A283-515554FE4F6F}" srcOrd="0" destOrd="0" presId="urn:microsoft.com/office/officeart/2005/8/layout/chevron2"/>
    <dgm:cxn modelId="{63BCE036-B6B0-4EEA-8CE2-82F3FD0CFECB}" type="presOf" srcId="{04947E9C-1369-4B05-9B0B-53842C41F5C2}" destId="{C8196DCF-9033-4614-ACB4-D3312BD62CCB}" srcOrd="0" destOrd="0" presId="urn:microsoft.com/office/officeart/2005/8/layout/chevron2"/>
    <dgm:cxn modelId="{38A820EC-472B-44F4-924C-D110E702318F}" srcId="{03F87011-8F67-40C2-8C69-D5242B354A69}" destId="{04947E9C-1369-4B05-9B0B-53842C41F5C2}" srcOrd="1" destOrd="0" parTransId="{B4064CA3-2F5A-4C5D-8ADB-9E46B4C24CD7}" sibTransId="{1998ACF7-37A2-48B6-BE66-5D1CA5E4DECE}"/>
    <dgm:cxn modelId="{A347726C-0969-4F58-9C7C-E4FAD77B21AC}" type="presOf" srcId="{47864027-E707-41FA-84D0-0915583BD26D}" destId="{ACD73691-20E6-469C-868B-E478560273FE}" srcOrd="0" destOrd="0" presId="urn:microsoft.com/office/officeart/2005/8/layout/chevron2"/>
    <dgm:cxn modelId="{3666432D-2DC1-47F5-A0E9-5FF6C1D31879}" type="presOf" srcId="{07C067C1-98D3-42BB-BF98-250D4B5D9A10}" destId="{E9AE5C5B-C868-4BED-AD3D-7C56C486F0C9}" srcOrd="0" destOrd="0" presId="urn:microsoft.com/office/officeart/2005/8/layout/chevron2"/>
    <dgm:cxn modelId="{EB48F0E0-0E1D-4E01-9C6A-2682B9D6BC93}" srcId="{04947E9C-1369-4B05-9B0B-53842C41F5C2}" destId="{47864027-E707-41FA-84D0-0915583BD26D}" srcOrd="0" destOrd="0" parTransId="{A834EF82-A141-4679-B008-0F06B939F372}" sibTransId="{51865E80-144B-4512-AAFE-7A066333B66A}"/>
    <dgm:cxn modelId="{1EABD4EF-D6A4-47A1-8440-1F6CDE077E5C}" type="presOf" srcId="{49997839-5A23-4714-937E-5C0E5935526E}" destId="{319A54F3-D3A2-4F5B-9268-69AD0423B2E8}" srcOrd="0" destOrd="0" presId="urn:microsoft.com/office/officeart/2005/8/layout/chevron2"/>
    <dgm:cxn modelId="{BA4CB62A-BF51-4F46-A79B-145D46567885}" type="presOf" srcId="{CDB1256F-99A5-4EA1-BAEA-017EDF50F1E3}" destId="{26BBEACE-04AE-4AB6-963B-594CA349ABB3}" srcOrd="0" destOrd="0" presId="urn:microsoft.com/office/officeart/2005/8/layout/chevron2"/>
    <dgm:cxn modelId="{E9B38E5D-5DAE-4AC2-B0F4-5F56D3AF2652}" srcId="{2F3F04B7-91FE-4197-9010-8652727380D8}" destId="{E798684C-C8C8-4537-A258-CDA355E074A5}" srcOrd="0" destOrd="0" parTransId="{FC517300-B92B-4A42-BA11-1700F6413DF3}" sibTransId="{6A6709CE-5229-40B8-8202-A6438DF9D04A}"/>
    <dgm:cxn modelId="{10111780-0D19-4844-A7F1-8BCEA47FF10C}" srcId="{CDB1256F-99A5-4EA1-BAEA-017EDF50F1E3}" destId="{63E3A036-1C09-44EC-94EE-D589A9379BD0}" srcOrd="0" destOrd="0" parTransId="{08955C6D-BBC5-4240-B1A1-0F5CED808106}" sibTransId="{8227E562-ECC4-439A-A6BD-E5E9B9995C00}"/>
    <dgm:cxn modelId="{A20701F6-60FA-4409-8DF3-0929FDA85809}" srcId="{49997839-5A23-4714-937E-5C0E5935526E}" destId="{07C067C1-98D3-42BB-BF98-250D4B5D9A10}" srcOrd="0" destOrd="0" parTransId="{9974EE5B-E4B4-4908-A958-B2030CA9C68C}" sibTransId="{CFDB2F72-56AC-45FD-A815-53E10C3ADF94}"/>
    <dgm:cxn modelId="{40E73CBC-F0FD-42C4-BB0B-5F2D66F8349D}" srcId="{03F87011-8F67-40C2-8C69-D5242B354A69}" destId="{CDB1256F-99A5-4EA1-BAEA-017EDF50F1E3}" srcOrd="3" destOrd="0" parTransId="{F492EE86-AC6E-4417-AF8D-990BB47A8F91}" sibTransId="{9F699FEC-D190-41F5-8B23-AECCAA54D3BC}"/>
    <dgm:cxn modelId="{BBCD3B0A-3A7B-4259-A792-DA1D6206D501}" type="presOf" srcId="{E798684C-C8C8-4537-A258-CDA355E074A5}" destId="{6951C62C-8B69-4273-8E62-CC079C7F255D}" srcOrd="0" destOrd="0" presId="urn:microsoft.com/office/officeart/2005/8/layout/chevron2"/>
    <dgm:cxn modelId="{810DF403-64F5-43A6-9543-030096A35023}" srcId="{3883561C-3A7C-4EEE-B1B1-3086063B1E03}" destId="{AEB665C1-36BB-445F-8E2F-D2FA9FD9F0D7}" srcOrd="0" destOrd="0" parTransId="{A0D361DE-A607-4A87-B388-EAA1C50B1213}" sibTransId="{40AF1A47-55B2-4E19-AFD9-A44F939BA15A}"/>
    <dgm:cxn modelId="{37854C60-6BAD-497F-B36C-6BFE13A97988}" srcId="{03F87011-8F67-40C2-8C69-D5242B354A69}" destId="{2F3F04B7-91FE-4197-9010-8652727380D8}" srcOrd="4" destOrd="0" parTransId="{DEC30167-2894-4883-9FA8-27896688039D}" sibTransId="{22684FCA-A438-4E36-857E-11D74B9023BC}"/>
    <dgm:cxn modelId="{E5D31E14-2532-4FED-B204-BB2AAAC0846F}" type="presOf" srcId="{63E3A036-1C09-44EC-94EE-D589A9379BD0}" destId="{128114C6-CD98-4157-87B9-F72F8C0E15A8}" srcOrd="0" destOrd="0" presId="urn:microsoft.com/office/officeart/2005/8/layout/chevron2"/>
    <dgm:cxn modelId="{CCAA521C-7A15-4E30-BF82-B2FFC621EC7B}" srcId="{03F87011-8F67-40C2-8C69-D5242B354A69}" destId="{49997839-5A23-4714-937E-5C0E5935526E}" srcOrd="0" destOrd="0" parTransId="{C16ADE20-0462-4B04-9C94-8A286DCB6D7E}" sibTransId="{80C7F63F-6791-4DB7-9B8D-7CC244717AC6}"/>
    <dgm:cxn modelId="{FD406567-96B7-4077-BE71-FDA6937712FA}" type="presOf" srcId="{2F3F04B7-91FE-4197-9010-8652727380D8}" destId="{D8E02839-ADA5-45E4-BA33-859662CA5C63}" srcOrd="0" destOrd="0" presId="urn:microsoft.com/office/officeart/2005/8/layout/chevron2"/>
    <dgm:cxn modelId="{E4952D96-80AA-4715-A085-31B2701371D6}" type="presParOf" srcId="{665BCAFB-A9B0-47F1-8B2B-BB071CA249E0}" destId="{3B46B1E7-01E3-493B-867E-1E12A196423B}" srcOrd="0" destOrd="0" presId="urn:microsoft.com/office/officeart/2005/8/layout/chevron2"/>
    <dgm:cxn modelId="{F25B40DF-EAC4-4DE2-AC31-9C8C0FC7DCB5}" type="presParOf" srcId="{3B46B1E7-01E3-493B-867E-1E12A196423B}" destId="{319A54F3-D3A2-4F5B-9268-69AD0423B2E8}" srcOrd="0" destOrd="0" presId="urn:microsoft.com/office/officeart/2005/8/layout/chevron2"/>
    <dgm:cxn modelId="{BECF6670-99E8-4E92-8F02-0289D47411F5}" type="presParOf" srcId="{3B46B1E7-01E3-493B-867E-1E12A196423B}" destId="{E9AE5C5B-C868-4BED-AD3D-7C56C486F0C9}" srcOrd="1" destOrd="0" presId="urn:microsoft.com/office/officeart/2005/8/layout/chevron2"/>
    <dgm:cxn modelId="{C8FF59EE-C7DC-40D6-B456-120666142882}" type="presParOf" srcId="{665BCAFB-A9B0-47F1-8B2B-BB071CA249E0}" destId="{E76B8660-F5EF-4501-853B-3D310E0A8837}" srcOrd="1" destOrd="0" presId="urn:microsoft.com/office/officeart/2005/8/layout/chevron2"/>
    <dgm:cxn modelId="{9CEC55CE-38E7-49AD-8BF1-6B7F97C98385}" type="presParOf" srcId="{665BCAFB-A9B0-47F1-8B2B-BB071CA249E0}" destId="{BC2C3ECE-A168-499E-B70D-59AD26A1BEBD}" srcOrd="2" destOrd="0" presId="urn:microsoft.com/office/officeart/2005/8/layout/chevron2"/>
    <dgm:cxn modelId="{D9DEF015-87E5-4BE7-BD19-A3E823BD0742}" type="presParOf" srcId="{BC2C3ECE-A168-499E-B70D-59AD26A1BEBD}" destId="{C8196DCF-9033-4614-ACB4-D3312BD62CCB}" srcOrd="0" destOrd="0" presId="urn:microsoft.com/office/officeart/2005/8/layout/chevron2"/>
    <dgm:cxn modelId="{8C94ACD4-CABF-430F-B928-6B316486815B}" type="presParOf" srcId="{BC2C3ECE-A168-499E-B70D-59AD26A1BEBD}" destId="{ACD73691-20E6-469C-868B-E478560273FE}" srcOrd="1" destOrd="0" presId="urn:microsoft.com/office/officeart/2005/8/layout/chevron2"/>
    <dgm:cxn modelId="{75198A4D-D850-4694-9300-6077FC25DF33}" type="presParOf" srcId="{665BCAFB-A9B0-47F1-8B2B-BB071CA249E0}" destId="{19C896A7-37BF-4BBD-9009-75543FCF5B21}" srcOrd="3" destOrd="0" presId="urn:microsoft.com/office/officeart/2005/8/layout/chevron2"/>
    <dgm:cxn modelId="{C7C3DEE1-690E-41E7-9947-E1AAFF0279B2}" type="presParOf" srcId="{665BCAFB-A9B0-47F1-8B2B-BB071CA249E0}" destId="{CEE7D2E8-0AC7-4EC1-8B51-B9DF28D3A242}" srcOrd="4" destOrd="0" presId="urn:microsoft.com/office/officeart/2005/8/layout/chevron2"/>
    <dgm:cxn modelId="{94C27957-1607-4FE3-A730-7100B8ACE2B4}" type="presParOf" srcId="{CEE7D2E8-0AC7-4EC1-8B51-B9DF28D3A242}" destId="{A147F114-2D3C-411A-9B84-D148E5AA5483}" srcOrd="0" destOrd="0" presId="urn:microsoft.com/office/officeart/2005/8/layout/chevron2"/>
    <dgm:cxn modelId="{6ED741F8-172C-4A53-AE08-049B6AC541E5}" type="presParOf" srcId="{CEE7D2E8-0AC7-4EC1-8B51-B9DF28D3A242}" destId="{D2BBFB2E-B474-4D94-A283-515554FE4F6F}" srcOrd="1" destOrd="0" presId="urn:microsoft.com/office/officeart/2005/8/layout/chevron2"/>
    <dgm:cxn modelId="{75253951-A5E1-4FC7-8A42-4356A270E09D}" type="presParOf" srcId="{665BCAFB-A9B0-47F1-8B2B-BB071CA249E0}" destId="{DEEF9B7F-BF22-474B-97A6-CA182412D27A}" srcOrd="5" destOrd="0" presId="urn:microsoft.com/office/officeart/2005/8/layout/chevron2"/>
    <dgm:cxn modelId="{E2409BB1-15B2-4141-9F56-1117D34274CD}" type="presParOf" srcId="{665BCAFB-A9B0-47F1-8B2B-BB071CA249E0}" destId="{C005ED5E-FD03-451D-B85D-CFDE2F7A5DAB}" srcOrd="6" destOrd="0" presId="urn:microsoft.com/office/officeart/2005/8/layout/chevron2"/>
    <dgm:cxn modelId="{67A247CC-5966-4AE8-9E47-397D46E9DFBA}" type="presParOf" srcId="{C005ED5E-FD03-451D-B85D-CFDE2F7A5DAB}" destId="{26BBEACE-04AE-4AB6-963B-594CA349ABB3}" srcOrd="0" destOrd="0" presId="urn:microsoft.com/office/officeart/2005/8/layout/chevron2"/>
    <dgm:cxn modelId="{5FDC5AF4-A9E6-45D1-8A66-FB75F071F247}" type="presParOf" srcId="{C005ED5E-FD03-451D-B85D-CFDE2F7A5DAB}" destId="{128114C6-CD98-4157-87B9-F72F8C0E15A8}" srcOrd="1" destOrd="0" presId="urn:microsoft.com/office/officeart/2005/8/layout/chevron2"/>
    <dgm:cxn modelId="{784C08FC-3F2A-4890-8970-352F006CEC1B}" type="presParOf" srcId="{665BCAFB-A9B0-47F1-8B2B-BB071CA249E0}" destId="{502C7D61-7C20-43C0-A15C-FE217EADB94A}" srcOrd="7" destOrd="0" presId="urn:microsoft.com/office/officeart/2005/8/layout/chevron2"/>
    <dgm:cxn modelId="{2DDB3BC9-CF6A-46BF-83F7-E0223D184141}" type="presParOf" srcId="{665BCAFB-A9B0-47F1-8B2B-BB071CA249E0}" destId="{FBBC2730-8F59-486B-8758-96941185A33A}" srcOrd="8" destOrd="0" presId="urn:microsoft.com/office/officeart/2005/8/layout/chevron2"/>
    <dgm:cxn modelId="{2B449A64-E923-4BC6-B29C-4BE8121CBCD6}" type="presParOf" srcId="{FBBC2730-8F59-486B-8758-96941185A33A}" destId="{D8E02839-ADA5-45E4-BA33-859662CA5C63}" srcOrd="0" destOrd="0" presId="urn:microsoft.com/office/officeart/2005/8/layout/chevron2"/>
    <dgm:cxn modelId="{39261ECB-BA04-479D-91DD-454A0AF73579}" type="presParOf" srcId="{FBBC2730-8F59-486B-8758-96941185A33A}" destId="{6951C62C-8B69-4273-8E62-CC079C7F255D}" srcOrd="1" destOrd="0" presId="urn:microsoft.com/office/officeart/2005/8/layout/chevron2"/>
  </dgm:cxnLst>
  <dgm:bg/>
  <dgm:whole/>
</dgm:dataModel>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0DD4A4-D54A-4D53-866E-F454A639CA1D}" type="datetimeFigureOut">
              <a:rPr lang="en-US" smtClean="0"/>
              <a:pPr/>
              <a:t>3/6/2015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9EF7A6-8A3F-436D-AC11-E46AA4778EC1}"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89EF7A6-8A3F-436D-AC11-E46AA4778EC1}"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52A6188-C76D-48FD-B86F-BF2D5DC3B349}" type="datetimeFigureOut">
              <a:rPr lang="en-US" smtClean="0"/>
              <a:pPr/>
              <a:t>3/6/2015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4B28-EA25-4DF6-9C9D-25AE7C6A5C4D}"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2A6188-C76D-48FD-B86F-BF2D5DC3B349}" type="datetimeFigureOut">
              <a:rPr lang="en-US" smtClean="0"/>
              <a:pPr/>
              <a:t>3/6/2015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4B28-EA25-4DF6-9C9D-25AE7C6A5C4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2A6188-C76D-48FD-B86F-BF2D5DC3B349}" type="datetimeFigureOut">
              <a:rPr lang="en-US" smtClean="0"/>
              <a:pPr/>
              <a:t>3/6/2015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4B28-EA25-4DF6-9C9D-25AE7C6A5C4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2A6188-C76D-48FD-B86F-BF2D5DC3B349}" type="datetimeFigureOut">
              <a:rPr lang="en-US" smtClean="0"/>
              <a:pPr/>
              <a:t>3/6/2015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4B28-EA25-4DF6-9C9D-25AE7C6A5C4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52A6188-C76D-48FD-B86F-BF2D5DC3B349}" type="datetimeFigureOut">
              <a:rPr lang="en-US" smtClean="0"/>
              <a:pPr/>
              <a:t>3/6/2015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15F4B28-EA25-4DF6-9C9D-25AE7C6A5C4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52A6188-C76D-48FD-B86F-BF2D5DC3B349}" type="datetimeFigureOut">
              <a:rPr lang="en-US" smtClean="0"/>
              <a:pPr/>
              <a:t>3/6/2015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5F4B28-EA25-4DF6-9C9D-25AE7C6A5C4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52A6188-C76D-48FD-B86F-BF2D5DC3B349}" type="datetimeFigureOut">
              <a:rPr lang="en-US" smtClean="0"/>
              <a:pPr/>
              <a:t>3/6/2015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15F4B28-EA25-4DF6-9C9D-25AE7C6A5C4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52A6188-C76D-48FD-B86F-BF2D5DC3B349}" type="datetimeFigureOut">
              <a:rPr lang="en-US" smtClean="0"/>
              <a:pPr/>
              <a:t>3/6/2015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15F4B28-EA25-4DF6-9C9D-25AE7C6A5C4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2A6188-C76D-48FD-B86F-BF2D5DC3B349}" type="datetimeFigureOut">
              <a:rPr lang="en-US" smtClean="0"/>
              <a:pPr/>
              <a:t>3/6/2015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15F4B28-EA25-4DF6-9C9D-25AE7C6A5C4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2A6188-C76D-48FD-B86F-BF2D5DC3B349}" type="datetimeFigureOut">
              <a:rPr lang="en-US" smtClean="0"/>
              <a:pPr/>
              <a:t>3/6/2015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5F4B28-EA25-4DF6-9C9D-25AE7C6A5C4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2A6188-C76D-48FD-B86F-BF2D5DC3B349}" type="datetimeFigureOut">
              <a:rPr lang="en-US" smtClean="0"/>
              <a:pPr/>
              <a:t>3/6/2015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15F4B28-EA25-4DF6-9C9D-25AE7C6A5C4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2A6188-C76D-48FD-B86F-BF2D5DC3B349}" type="datetimeFigureOut">
              <a:rPr lang="en-US" smtClean="0"/>
              <a:pPr/>
              <a:t>3/6/2015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5F4B28-EA25-4DF6-9C9D-25AE7C6A5C4D}"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image" Target="../media/image44.jpeg"/></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51.jpeg"/><Relationship Id="rId4" Type="http://schemas.openxmlformats.org/officeDocument/2006/relationships/image" Target="../media/image50.jpeg"/></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30" name="Group 229"/>
          <p:cNvGrpSpPr/>
          <p:nvPr/>
        </p:nvGrpSpPr>
        <p:grpSpPr>
          <a:xfrm>
            <a:off x="-3208338" y="2057400"/>
            <a:ext cx="33231138" cy="2606675"/>
            <a:chOff x="-3208338" y="2057400"/>
            <a:chExt cx="33231138" cy="2606675"/>
          </a:xfrm>
        </p:grpSpPr>
        <p:grpSp>
          <p:nvGrpSpPr>
            <p:cNvPr id="122" name="Group 121"/>
            <p:cNvGrpSpPr/>
            <p:nvPr/>
          </p:nvGrpSpPr>
          <p:grpSpPr>
            <a:xfrm>
              <a:off x="20878800" y="2057400"/>
              <a:ext cx="9144000" cy="2590800"/>
              <a:chOff x="0" y="2057400"/>
              <a:chExt cx="9144000" cy="2590800"/>
            </a:xfrm>
          </p:grpSpPr>
          <p:sp>
            <p:nvSpPr>
              <p:cNvPr id="123" name="Rectangle 122"/>
              <p:cNvSpPr/>
              <p:nvPr/>
            </p:nvSpPr>
            <p:spPr>
              <a:xfrm>
                <a:off x="0" y="2057400"/>
                <a:ext cx="9144000"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228600" y="2438400"/>
                <a:ext cx="27432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Gobold Bold Italic" pitchFamily="2" charset="0"/>
                </a:endParaRPr>
              </a:p>
            </p:txBody>
          </p:sp>
          <p:sp>
            <p:nvSpPr>
              <p:cNvPr id="125" name="Rectangle 124"/>
              <p:cNvSpPr/>
              <p:nvPr/>
            </p:nvSpPr>
            <p:spPr>
              <a:xfrm>
                <a:off x="3200400" y="2438400"/>
                <a:ext cx="26670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latin typeface="Gobold Bold Italic" pitchFamily="2" charset="0"/>
                </a:endParaRPr>
              </a:p>
            </p:txBody>
          </p:sp>
          <p:sp>
            <p:nvSpPr>
              <p:cNvPr id="126" name="Rectangle 125"/>
              <p:cNvSpPr/>
              <p:nvPr/>
            </p:nvSpPr>
            <p:spPr>
              <a:xfrm>
                <a:off x="6096000" y="2438400"/>
                <a:ext cx="28194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Gobold Bold Italic" pitchFamily="2" charset="0"/>
                </a:endParaRPr>
              </a:p>
            </p:txBody>
          </p:sp>
          <p:grpSp>
            <p:nvGrpSpPr>
              <p:cNvPr id="127" name="Group 22"/>
              <p:cNvGrpSpPr/>
              <p:nvPr/>
            </p:nvGrpSpPr>
            <p:grpSpPr>
              <a:xfrm>
                <a:off x="381000" y="2133600"/>
                <a:ext cx="2514600" cy="228600"/>
                <a:chOff x="228600" y="2133600"/>
                <a:chExt cx="2514600" cy="228600"/>
              </a:xfrm>
            </p:grpSpPr>
            <p:sp>
              <p:nvSpPr>
                <p:cNvPr id="168" name="Rectangle 7"/>
                <p:cNvSpPr/>
                <p:nvPr/>
              </p:nvSpPr>
              <p:spPr>
                <a:xfrm>
                  <a:off x="228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8"/>
                <p:cNvSpPr/>
                <p:nvPr/>
              </p:nvSpPr>
              <p:spPr>
                <a:xfrm>
                  <a:off x="609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9"/>
                <p:cNvSpPr/>
                <p:nvPr/>
              </p:nvSpPr>
              <p:spPr>
                <a:xfrm>
                  <a:off x="2514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0"/>
                <p:cNvSpPr/>
                <p:nvPr/>
              </p:nvSpPr>
              <p:spPr>
                <a:xfrm>
                  <a:off x="990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1"/>
                <p:cNvSpPr/>
                <p:nvPr/>
              </p:nvSpPr>
              <p:spPr>
                <a:xfrm>
                  <a:off x="1371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2"/>
                <p:cNvSpPr/>
                <p:nvPr/>
              </p:nvSpPr>
              <p:spPr>
                <a:xfrm>
                  <a:off x="1752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4"/>
                <p:cNvSpPr/>
                <p:nvPr/>
              </p:nvSpPr>
              <p:spPr>
                <a:xfrm>
                  <a:off x="2133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Group 23"/>
              <p:cNvGrpSpPr/>
              <p:nvPr/>
            </p:nvGrpSpPr>
            <p:grpSpPr>
              <a:xfrm>
                <a:off x="381000" y="4343400"/>
                <a:ext cx="2514600" cy="228600"/>
                <a:chOff x="228600" y="2133600"/>
                <a:chExt cx="2514600" cy="228600"/>
              </a:xfrm>
            </p:grpSpPr>
            <p:sp>
              <p:nvSpPr>
                <p:cNvPr id="161" name="Rectangle 160"/>
                <p:cNvSpPr/>
                <p:nvPr/>
              </p:nvSpPr>
              <p:spPr>
                <a:xfrm>
                  <a:off x="228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609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2514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990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371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a:off x="1752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a:off x="2133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31"/>
              <p:cNvGrpSpPr/>
              <p:nvPr/>
            </p:nvGrpSpPr>
            <p:grpSpPr>
              <a:xfrm>
                <a:off x="6248400" y="2133600"/>
                <a:ext cx="2514600" cy="228600"/>
                <a:chOff x="228600" y="2133600"/>
                <a:chExt cx="2514600" cy="228600"/>
              </a:xfrm>
            </p:grpSpPr>
            <p:sp>
              <p:nvSpPr>
                <p:cNvPr id="154" name="Rectangle 153"/>
                <p:cNvSpPr/>
                <p:nvPr/>
              </p:nvSpPr>
              <p:spPr>
                <a:xfrm>
                  <a:off x="228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609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ectangle 155"/>
                <p:cNvSpPr/>
                <p:nvPr/>
              </p:nvSpPr>
              <p:spPr>
                <a:xfrm>
                  <a:off x="2514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p:cNvSpPr/>
                <p:nvPr/>
              </p:nvSpPr>
              <p:spPr>
                <a:xfrm>
                  <a:off x="990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1371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1752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2133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39"/>
              <p:cNvGrpSpPr/>
              <p:nvPr/>
            </p:nvGrpSpPr>
            <p:grpSpPr>
              <a:xfrm>
                <a:off x="3352800" y="4343400"/>
                <a:ext cx="2514600" cy="228600"/>
                <a:chOff x="228600" y="2133600"/>
                <a:chExt cx="2514600" cy="228600"/>
              </a:xfrm>
            </p:grpSpPr>
            <p:sp>
              <p:nvSpPr>
                <p:cNvPr id="147" name="Rectangle 146"/>
                <p:cNvSpPr/>
                <p:nvPr/>
              </p:nvSpPr>
              <p:spPr>
                <a:xfrm>
                  <a:off x="228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609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2514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990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1371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1752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2133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47"/>
              <p:cNvGrpSpPr/>
              <p:nvPr/>
            </p:nvGrpSpPr>
            <p:grpSpPr>
              <a:xfrm>
                <a:off x="3352800" y="2133600"/>
                <a:ext cx="2514600" cy="228600"/>
                <a:chOff x="228600" y="2133600"/>
                <a:chExt cx="2514600" cy="228600"/>
              </a:xfrm>
            </p:grpSpPr>
            <p:sp>
              <p:nvSpPr>
                <p:cNvPr id="140" name="Rectangle 139"/>
                <p:cNvSpPr/>
                <p:nvPr/>
              </p:nvSpPr>
              <p:spPr>
                <a:xfrm>
                  <a:off x="228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609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a:off x="2514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a:off x="990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1371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p:cNvSpPr/>
                <p:nvPr/>
              </p:nvSpPr>
              <p:spPr>
                <a:xfrm>
                  <a:off x="1752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2133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55"/>
              <p:cNvGrpSpPr/>
              <p:nvPr/>
            </p:nvGrpSpPr>
            <p:grpSpPr>
              <a:xfrm>
                <a:off x="6248400" y="4343400"/>
                <a:ext cx="2514600" cy="228600"/>
                <a:chOff x="228600" y="2133600"/>
                <a:chExt cx="2514600" cy="228600"/>
              </a:xfrm>
            </p:grpSpPr>
            <p:sp>
              <p:nvSpPr>
                <p:cNvPr id="133" name="Rectangle 132"/>
                <p:cNvSpPr/>
                <p:nvPr/>
              </p:nvSpPr>
              <p:spPr>
                <a:xfrm>
                  <a:off x="228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a:off x="609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2514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p:cNvSpPr/>
                <p:nvPr/>
              </p:nvSpPr>
              <p:spPr>
                <a:xfrm>
                  <a:off x="990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p:cNvSpPr/>
                <p:nvPr/>
              </p:nvSpPr>
              <p:spPr>
                <a:xfrm>
                  <a:off x="1371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p:cNvSpPr/>
                <p:nvPr/>
              </p:nvSpPr>
              <p:spPr>
                <a:xfrm>
                  <a:off x="1752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2133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29" name="Group 228"/>
            <p:cNvGrpSpPr/>
            <p:nvPr/>
          </p:nvGrpSpPr>
          <p:grpSpPr>
            <a:xfrm>
              <a:off x="-3208338" y="2057400"/>
              <a:ext cx="24103014" cy="2606675"/>
              <a:chOff x="-3208338" y="2057400"/>
              <a:chExt cx="24103014" cy="2606675"/>
            </a:xfrm>
          </p:grpSpPr>
          <p:grpSp>
            <p:nvGrpSpPr>
              <p:cNvPr id="121" name="Group 120"/>
              <p:cNvGrpSpPr/>
              <p:nvPr/>
            </p:nvGrpSpPr>
            <p:grpSpPr>
              <a:xfrm>
                <a:off x="0" y="2057400"/>
                <a:ext cx="20894676" cy="2590800"/>
                <a:chOff x="0" y="2057400"/>
                <a:chExt cx="20894676" cy="2590800"/>
              </a:xfrm>
            </p:grpSpPr>
            <p:grpSp>
              <p:nvGrpSpPr>
                <p:cNvPr id="64" name="Group 63"/>
                <p:cNvGrpSpPr/>
                <p:nvPr/>
              </p:nvGrpSpPr>
              <p:grpSpPr>
                <a:xfrm>
                  <a:off x="0" y="2057400"/>
                  <a:ext cx="9144000" cy="2590800"/>
                  <a:chOff x="0" y="2057400"/>
                  <a:chExt cx="9144000" cy="2590800"/>
                </a:xfrm>
              </p:grpSpPr>
              <p:sp>
                <p:nvSpPr>
                  <p:cNvPr id="4" name="Rectangle 3"/>
                  <p:cNvSpPr/>
                  <p:nvPr/>
                </p:nvSpPr>
                <p:spPr>
                  <a:xfrm>
                    <a:off x="0" y="2057400"/>
                    <a:ext cx="9144000"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2438400"/>
                    <a:ext cx="29718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Bebas" pitchFamily="2" charset="0"/>
                      </a:rPr>
                      <a:t>Properties</a:t>
                    </a:r>
                    <a:endParaRPr lang="en-US" sz="4000" dirty="0">
                      <a:latin typeface="Bebas" pitchFamily="2" charset="0"/>
                    </a:endParaRPr>
                  </a:p>
                </p:txBody>
              </p:sp>
              <p:sp>
                <p:nvSpPr>
                  <p:cNvPr id="6" name="Rectangle 5"/>
                  <p:cNvSpPr/>
                  <p:nvPr/>
                </p:nvSpPr>
                <p:spPr>
                  <a:xfrm>
                    <a:off x="3200400" y="2438400"/>
                    <a:ext cx="26670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smtClean="0">
                        <a:latin typeface="Gobold Bold Italic" pitchFamily="2" charset="0"/>
                      </a:rPr>
                      <a:t>Of</a:t>
                    </a:r>
                    <a:endParaRPr lang="en-US" sz="4400" dirty="0">
                      <a:latin typeface="Gobold Bold Italic" pitchFamily="2" charset="0"/>
                    </a:endParaRPr>
                  </a:p>
                </p:txBody>
              </p:sp>
              <p:sp>
                <p:nvSpPr>
                  <p:cNvPr id="7" name="Rectangle 6"/>
                  <p:cNvSpPr/>
                  <p:nvPr/>
                </p:nvSpPr>
                <p:spPr>
                  <a:xfrm>
                    <a:off x="6096000" y="2438400"/>
                    <a:ext cx="2819400"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Gobold Bold Italic" pitchFamily="2" charset="0"/>
                      </a:rPr>
                      <a:t>Fiber</a:t>
                    </a:r>
                    <a:endParaRPr lang="en-US" sz="4000" dirty="0">
                      <a:latin typeface="Gobold Bold Italic" pitchFamily="2" charset="0"/>
                    </a:endParaRPr>
                  </a:p>
                </p:txBody>
              </p:sp>
              <p:grpSp>
                <p:nvGrpSpPr>
                  <p:cNvPr id="23" name="Group 22"/>
                  <p:cNvGrpSpPr/>
                  <p:nvPr/>
                </p:nvGrpSpPr>
                <p:grpSpPr>
                  <a:xfrm>
                    <a:off x="381000" y="2133600"/>
                    <a:ext cx="2514600" cy="228600"/>
                    <a:chOff x="228600" y="2133600"/>
                    <a:chExt cx="2514600" cy="228600"/>
                  </a:xfrm>
                </p:grpSpPr>
                <p:sp>
                  <p:nvSpPr>
                    <p:cNvPr id="8" name="Rectangle 7"/>
                    <p:cNvSpPr/>
                    <p:nvPr/>
                  </p:nvSpPr>
                  <p:spPr>
                    <a:xfrm>
                      <a:off x="228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09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514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90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371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752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133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381000" y="4343400"/>
                    <a:ext cx="2514600" cy="228600"/>
                    <a:chOff x="228600" y="2133600"/>
                    <a:chExt cx="2514600" cy="228600"/>
                  </a:xfrm>
                </p:grpSpPr>
                <p:sp>
                  <p:nvSpPr>
                    <p:cNvPr id="25" name="Rectangle 24"/>
                    <p:cNvSpPr/>
                    <p:nvPr/>
                  </p:nvSpPr>
                  <p:spPr>
                    <a:xfrm>
                      <a:off x="228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09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514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990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371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752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133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6248400" y="2133600"/>
                    <a:ext cx="2514600" cy="228600"/>
                    <a:chOff x="228600" y="2133600"/>
                    <a:chExt cx="2514600" cy="228600"/>
                  </a:xfrm>
                </p:grpSpPr>
                <p:sp>
                  <p:nvSpPr>
                    <p:cNvPr id="33" name="Rectangle 32"/>
                    <p:cNvSpPr/>
                    <p:nvPr/>
                  </p:nvSpPr>
                  <p:spPr>
                    <a:xfrm>
                      <a:off x="228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09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2514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990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371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752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133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p:nvGrpSpPr>
                <p:grpSpPr>
                  <a:xfrm>
                    <a:off x="3352800" y="4343400"/>
                    <a:ext cx="2514600" cy="228600"/>
                    <a:chOff x="228600" y="2133600"/>
                    <a:chExt cx="2514600" cy="228600"/>
                  </a:xfrm>
                </p:grpSpPr>
                <p:sp>
                  <p:nvSpPr>
                    <p:cNvPr id="41" name="Rectangle 40"/>
                    <p:cNvSpPr/>
                    <p:nvPr/>
                  </p:nvSpPr>
                  <p:spPr>
                    <a:xfrm>
                      <a:off x="228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609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514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990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1371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1752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133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a:off x="3352800" y="2133600"/>
                    <a:ext cx="2514600" cy="228600"/>
                    <a:chOff x="228600" y="2133600"/>
                    <a:chExt cx="2514600" cy="228600"/>
                  </a:xfrm>
                </p:grpSpPr>
                <p:sp>
                  <p:nvSpPr>
                    <p:cNvPr id="49" name="Rectangle 48"/>
                    <p:cNvSpPr/>
                    <p:nvPr/>
                  </p:nvSpPr>
                  <p:spPr>
                    <a:xfrm>
                      <a:off x="228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609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2514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90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371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752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2133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p:cNvGrpSpPr/>
                  <p:nvPr/>
                </p:nvGrpSpPr>
                <p:grpSpPr>
                  <a:xfrm>
                    <a:off x="6248400" y="4343400"/>
                    <a:ext cx="2514600" cy="228600"/>
                    <a:chOff x="228600" y="2133600"/>
                    <a:chExt cx="2514600" cy="228600"/>
                  </a:xfrm>
                </p:grpSpPr>
                <p:sp>
                  <p:nvSpPr>
                    <p:cNvPr id="57" name="Rectangle 56"/>
                    <p:cNvSpPr/>
                    <p:nvPr/>
                  </p:nvSpPr>
                  <p:spPr>
                    <a:xfrm>
                      <a:off x="228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609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2514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990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371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1752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133600" y="2133600"/>
                      <a:ext cx="228600" cy="228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0" name="Group 119"/>
                <p:cNvGrpSpPr/>
                <p:nvPr/>
              </p:nvGrpSpPr>
              <p:grpSpPr>
                <a:xfrm>
                  <a:off x="9144000" y="2057400"/>
                  <a:ext cx="11750676" cy="2590800"/>
                  <a:chOff x="9144000" y="2057400"/>
                  <a:chExt cx="11750676" cy="2590800"/>
                </a:xfrm>
              </p:grpSpPr>
              <p:sp>
                <p:nvSpPr>
                  <p:cNvPr id="119" name="Rectangle 118"/>
                  <p:cNvSpPr/>
                  <p:nvPr/>
                </p:nvSpPr>
                <p:spPr>
                  <a:xfrm>
                    <a:off x="9144000" y="2057400"/>
                    <a:ext cx="11734800" cy="259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3"/>
                  <p:cNvPicPr>
                    <a:picLocks noChangeAspect="1" noChangeArrowheads="1"/>
                  </p:cNvPicPr>
                  <p:nvPr/>
                </p:nvPicPr>
                <p:blipFill>
                  <a:blip r:embed="rId3"/>
                  <a:srcRect/>
                  <a:stretch>
                    <a:fillRect/>
                  </a:stretch>
                </p:blipFill>
                <p:spPr bwMode="auto">
                  <a:xfrm>
                    <a:off x="9144000" y="2117725"/>
                    <a:ext cx="11750676" cy="2454275"/>
                  </a:xfrm>
                  <a:prstGeom prst="rect">
                    <a:avLst/>
                  </a:prstGeom>
                  <a:noFill/>
                  <a:ln w="9525">
                    <a:noFill/>
                    <a:miter lim="800000"/>
                    <a:headEnd/>
                    <a:tailEnd/>
                  </a:ln>
                  <a:effectLst/>
                </p:spPr>
              </p:pic>
            </p:grpSp>
          </p:grpSp>
          <p:pic>
            <p:nvPicPr>
              <p:cNvPr id="4098" name="Picture 2"/>
              <p:cNvPicPr>
                <a:picLocks noChangeAspect="1" noChangeArrowheads="1"/>
              </p:cNvPicPr>
              <p:nvPr/>
            </p:nvPicPr>
            <p:blipFill>
              <a:blip r:embed="rId4"/>
              <a:srcRect r="64974"/>
              <a:stretch>
                <a:fillRect/>
              </a:stretch>
            </p:blipFill>
            <p:spPr bwMode="auto">
              <a:xfrm>
                <a:off x="-3208338" y="2057400"/>
                <a:ext cx="3208338" cy="2606675"/>
              </a:xfrm>
              <a:prstGeom prst="rect">
                <a:avLst/>
              </a:prstGeom>
              <a:noFill/>
              <a:ln w="9525">
                <a:noFill/>
                <a:miter lim="800000"/>
                <a:headEnd/>
                <a:tailEnd/>
              </a:ln>
              <a:effectLst/>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74218 -0.01225 L -1.64115 -0.01225 " pathEditMode="fixed" rAng="0" ptsTypes="AA">
                                      <p:cBhvr>
                                        <p:cTn id="6" dur="5000" fill="hold"/>
                                        <p:tgtEl>
                                          <p:spTgt spid="230"/>
                                        </p:tgtEl>
                                        <p:attrNameLst>
                                          <p:attrName>ppt_x</p:attrName>
                                          <p:attrName>ppt_y</p:attrName>
                                        </p:attrNameLst>
                                      </p:cBhvr>
                                      <p:rCtr x="-11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descr="C:\Pnp\powerpoint\Backgrounds\textures-notebook-paper-wallpapers-backgrounds-for-powerpoint.jpg"/>
          <p:cNvPicPr>
            <a:picLocks noGrp="1" noChangeAspect="1" noChangeArrowheads="1"/>
          </p:cNvPicPr>
          <p:nvPr>
            <p:ph idx="1"/>
          </p:nvPr>
        </p:nvPicPr>
        <p:blipFill>
          <a:blip r:embed="rId2">
            <a:duotone>
              <a:schemeClr val="accent5">
                <a:shade val="45000"/>
                <a:satMod val="135000"/>
              </a:schemeClr>
              <a:prstClr val="white"/>
            </a:duotone>
          </a:blip>
          <a:srcRect/>
          <a:stretch>
            <a:fillRect/>
          </a:stretch>
        </p:blipFill>
        <p:spPr bwMode="auto">
          <a:xfrm>
            <a:off x="0" y="-381000"/>
            <a:ext cx="9143999" cy="6858000"/>
          </a:xfrm>
          <a:prstGeom prst="rect">
            <a:avLst/>
          </a:prstGeom>
          <a:noFill/>
        </p:spPr>
      </p:pic>
      <p:sp>
        <p:nvSpPr>
          <p:cNvPr id="19462" name="Rectangle 6"/>
          <p:cNvSpPr>
            <a:spLocks noChangeArrowheads="1"/>
          </p:cNvSpPr>
          <p:nvPr/>
        </p:nvSpPr>
        <p:spPr bwMode="auto">
          <a:xfrm>
            <a:off x="457200" y="-754004"/>
            <a:ext cx="3646832" cy="1508008"/>
          </a:xfrm>
          <a:prstGeom prst="rect">
            <a:avLst/>
          </a:prstGeom>
          <a:noFill/>
          <a:ln w="9525">
            <a:noFill/>
            <a:miter lim="800000"/>
            <a:headEnd/>
            <a:tailEnd/>
          </a:ln>
          <a:effectLst/>
        </p:spPr>
        <p:txBody>
          <a:bodyPr vert="horz" wrap="none" lIns="0" tIns="304704"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200" b="1" i="0" u="none" strike="noStrike" cap="none" normalizeH="0" baseline="0" dirty="0" smtClean="0">
              <a:ln>
                <a:noFill/>
              </a:ln>
              <a:solidFill>
                <a:srgbClr val="000000"/>
              </a:solidFill>
              <a:effectLst/>
              <a:latin typeface="Gobold Italic" pitchFamily="2"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sng" strike="noStrike" cap="none" normalizeH="0" baseline="0" dirty="0" smtClean="0">
                <a:ln>
                  <a:noFill/>
                </a:ln>
                <a:solidFill>
                  <a:srgbClr val="000000"/>
                </a:solidFill>
                <a:effectLst/>
                <a:latin typeface="Times New Roman" pitchFamily="18" charset="0"/>
                <a:ea typeface="Times New Roman" pitchFamily="18" charset="0"/>
                <a:cs typeface="Times New Roman" pitchFamily="18" charset="0"/>
              </a:rPr>
              <a:t>Characteristics of Fiber</a:t>
            </a:r>
            <a:endParaRPr kumimoji="0" lang="en-US" sz="2800" b="1" i="0" u="sng" strike="noStrike" cap="none" normalizeH="0" baseline="0" dirty="0" smtClean="0">
              <a:ln>
                <a:noFill/>
              </a:ln>
              <a:solidFill>
                <a:srgbClr val="365F91"/>
              </a:solidFill>
              <a:effectLst/>
              <a:latin typeface="Times New Roman" pitchFamily="18" charset="0"/>
              <a:ea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800" b="0" i="0" u="sng" strike="noStrike" cap="none" normalizeH="0" baseline="0" dirty="0" smtClean="0">
              <a:ln>
                <a:noFill/>
              </a:ln>
              <a:solidFill>
                <a:schemeClr val="tx1"/>
              </a:solidFill>
              <a:effectLst/>
              <a:latin typeface="Times New Roman" pitchFamily="18" charset="0"/>
              <a:cs typeface="Times New Roman" pitchFamily="18" charset="0"/>
            </a:endParaRPr>
          </a:p>
        </p:txBody>
      </p:sp>
      <p:graphicFrame>
        <p:nvGraphicFramePr>
          <p:cNvPr id="6" name="Diagram 5"/>
          <p:cNvGraphicFramePr/>
          <p:nvPr/>
        </p:nvGraphicFramePr>
        <p:xfrm>
          <a:off x="1143000" y="914400"/>
          <a:ext cx="7010400"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sng" strike="noStrike" kern="1200" cap="none" spc="0" normalizeH="0" baseline="0" noProof="0" smtClean="0">
                <a:ln>
                  <a:noFill/>
                </a:ln>
                <a:solidFill>
                  <a:schemeClr val="tx1"/>
                </a:solidFill>
                <a:effectLst/>
                <a:uLnTx/>
                <a:uFillTx/>
                <a:latin typeface="+mj-lt"/>
                <a:ea typeface="+mj-ea"/>
                <a:cs typeface="+mj-cs"/>
              </a:rPr>
              <a:t>Plastic vs. fiberglass</a:t>
            </a:r>
            <a:endParaRPr kumimoji="0" lang="en-US" sz="4400" b="1" i="0" u="sng" strike="noStrike" kern="1200" cap="none" spc="0" normalizeH="0" baseline="0" noProof="0" dirty="0">
              <a:ln>
                <a:noFill/>
              </a:ln>
              <a:solidFill>
                <a:schemeClr val="tx1"/>
              </a:solidFill>
              <a:effectLst/>
              <a:uLnTx/>
              <a:uFillTx/>
              <a:latin typeface="+mj-lt"/>
              <a:ea typeface="+mj-ea"/>
              <a:cs typeface="+mj-cs"/>
            </a:endParaRPr>
          </a:p>
        </p:txBody>
      </p:sp>
      <p:sp>
        <p:nvSpPr>
          <p:cNvPr id="6" name="Content Placeholder 2"/>
          <p:cNvSpPr txBox="1">
            <a:spLocks/>
          </p:cNvSpPr>
          <p:nvPr/>
        </p:nvSpPr>
        <p:spPr>
          <a:xfrm>
            <a:off x="3124200" y="1905000"/>
            <a:ext cx="3505200" cy="4191000"/>
          </a:xfrm>
          <a:prstGeom prst="rect">
            <a:avLst/>
          </a:prstGeom>
          <a:solidFill>
            <a:srgbClr val="FFC000"/>
          </a:solidFill>
        </p:spPr>
        <p:txBody>
          <a:bodyPr vert="horz" lIns="91440" tIns="45720" rIns="91440" bIns="45720" rtlCol="0">
            <a:normAutofit fontScale="325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8600" b="0" i="0" u="none" strike="noStrike" kern="1200" cap="none" spc="0" normalizeH="0" baseline="0" noProof="0" smtClean="0">
                <a:ln>
                  <a:noFill/>
                </a:ln>
                <a:solidFill>
                  <a:schemeClr val="tx1"/>
                </a:solidFill>
                <a:effectLst/>
                <a:uLnTx/>
                <a:uFillTx/>
                <a:latin typeface="+mn-lt"/>
                <a:ea typeface="+mn-ea"/>
                <a:cs typeface="+mn-cs"/>
              </a:rPr>
              <a:t>Strength</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8600" b="0" i="0" u="none" strike="noStrike" kern="1200" cap="none" spc="0" normalizeH="0" baseline="0" noProof="0" smtClean="0">
                <a:ln>
                  <a:noFill/>
                </a:ln>
                <a:solidFill>
                  <a:schemeClr val="tx1"/>
                </a:solidFill>
                <a:effectLst/>
                <a:uLnTx/>
                <a:uFillTx/>
                <a:latin typeface="+mn-lt"/>
                <a:ea typeface="+mn-ea"/>
                <a:cs typeface="+mn-cs"/>
              </a:rPr>
              <a:t>Weight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8600" b="0" i="0" u="none" strike="noStrike" kern="1200" cap="none" spc="0" normalizeH="0" baseline="0" noProof="0" smtClean="0">
                <a:ln>
                  <a:noFill/>
                </a:ln>
                <a:solidFill>
                  <a:schemeClr val="tx1"/>
                </a:solidFill>
                <a:effectLst/>
                <a:uLnTx/>
                <a:uFillTx/>
                <a:latin typeface="+mn-lt"/>
                <a:ea typeface="+mn-ea"/>
                <a:cs typeface="+mn-cs"/>
              </a:rPr>
              <a:t>Durability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8600" b="0" i="0" u="none" strike="noStrike" kern="1200" cap="none" spc="0" normalizeH="0" baseline="0" noProof="0" smtClean="0">
                <a:ln>
                  <a:noFill/>
                </a:ln>
                <a:solidFill>
                  <a:schemeClr val="tx1"/>
                </a:solidFill>
                <a:effectLst/>
                <a:uLnTx/>
                <a:uFillTx/>
                <a:latin typeface="+mn-lt"/>
                <a:ea typeface="+mn-ea"/>
                <a:cs typeface="+mn-cs"/>
              </a:rPr>
              <a:t>Appearance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8600" b="0" i="0" u="none" strike="noStrike" kern="1200" cap="none" spc="0" normalizeH="0" baseline="0" noProof="0" smtClean="0">
                <a:ln>
                  <a:noFill/>
                </a:ln>
                <a:solidFill>
                  <a:schemeClr val="tx1"/>
                </a:solidFill>
                <a:effectLst/>
                <a:uLnTx/>
                <a:uFillTx/>
                <a:latin typeface="+mn-lt"/>
                <a:ea typeface="+mn-ea"/>
                <a:cs typeface="+mn-cs"/>
              </a:rPr>
              <a:t>Conductivity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8600" b="0" i="0" u="none" strike="noStrike" kern="1200" cap="none" spc="0" normalizeH="0" baseline="0" noProof="0" smtClean="0">
                <a:ln>
                  <a:noFill/>
                </a:ln>
                <a:solidFill>
                  <a:schemeClr val="tx1"/>
                </a:solidFill>
                <a:effectLst/>
                <a:uLnTx/>
                <a:uFillTx/>
                <a:latin typeface="+mn-lt"/>
                <a:ea typeface="+mn-ea"/>
                <a:cs typeface="+mn-cs"/>
              </a:rPr>
              <a:t>Corrosion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8600" b="0" i="0" u="none" strike="noStrike" kern="1200" cap="none" spc="0" normalizeH="0" baseline="0" noProof="0" smtClean="0">
                <a:ln>
                  <a:noFill/>
                </a:ln>
                <a:solidFill>
                  <a:schemeClr val="tx1"/>
                </a:solidFill>
                <a:effectLst/>
                <a:uLnTx/>
                <a:uFillTx/>
                <a:latin typeface="+mn-lt"/>
                <a:ea typeface="+mn-ea"/>
                <a:cs typeface="+mn-cs"/>
              </a:rPr>
              <a:t>Finish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8600" b="0" i="0" u="none" strike="noStrike" kern="1200" cap="none" spc="0" normalizeH="0" baseline="0" noProof="0" smtClean="0">
                <a:ln>
                  <a:noFill/>
                </a:ln>
                <a:solidFill>
                  <a:schemeClr val="tx1"/>
                </a:solidFill>
                <a:effectLst/>
                <a:uLnTx/>
                <a:uFillTx/>
                <a:latin typeface="+mn-lt"/>
                <a:ea typeface="+mn-ea"/>
                <a:cs typeface="+mn-cs"/>
              </a:rPr>
              <a:t>Acoustic Properties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8600" b="0" i="0" u="none" strike="noStrike" kern="1200" cap="none" spc="0" normalizeH="0" baseline="0" noProof="0" smtClean="0">
                <a:ln>
                  <a:noFill/>
                </a:ln>
                <a:solidFill>
                  <a:schemeClr val="tx1"/>
                </a:solidFill>
                <a:effectLst/>
                <a:uLnTx/>
                <a:uFillTx/>
                <a:latin typeface="+mn-lt"/>
                <a:ea typeface="+mn-ea"/>
                <a:cs typeface="+mn-cs"/>
              </a:rPr>
              <a:t>Stability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86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descr="C:\Pnp\powerpoint\Backgrounds\textures-notebook-paper-wallpapers-backgrounds-for-powerpoint.jpg"/>
          <p:cNvPicPr>
            <a:picLocks noGrp="1" noChangeAspect="1" noChangeArrowheads="1"/>
          </p:cNvPicPr>
          <p:nvPr>
            <p:ph idx="1"/>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pic>
        <p:nvPicPr>
          <p:cNvPr id="24578" name="Picture 2" descr="C:\Users\win8\Desktop\1.jpg"/>
          <p:cNvPicPr>
            <a:picLocks noChangeAspect="1" noChangeArrowheads="1"/>
          </p:cNvPicPr>
          <p:nvPr/>
        </p:nvPicPr>
        <p:blipFill>
          <a:blip r:embed="rId3"/>
          <a:srcRect/>
          <a:stretch>
            <a:fillRect/>
          </a:stretch>
        </p:blipFill>
        <p:spPr bwMode="auto">
          <a:xfrm>
            <a:off x="1095375" y="914400"/>
            <a:ext cx="6981825" cy="4191000"/>
          </a:xfrm>
          <a:prstGeom prst="rect">
            <a:avLst/>
          </a:prstGeom>
          <a:noFill/>
        </p:spPr>
      </p:pic>
      <p:pic>
        <p:nvPicPr>
          <p:cNvPr id="24579" name="Picture 3" descr="C:\Users\win8\Desktop\2.jpg"/>
          <p:cNvPicPr>
            <a:picLocks noChangeAspect="1" noChangeArrowheads="1"/>
          </p:cNvPicPr>
          <p:nvPr/>
        </p:nvPicPr>
        <p:blipFill>
          <a:blip r:embed="rId4"/>
          <a:srcRect b="13514"/>
          <a:stretch>
            <a:fillRect/>
          </a:stretch>
        </p:blipFill>
        <p:spPr bwMode="auto">
          <a:xfrm>
            <a:off x="1066800" y="5029200"/>
            <a:ext cx="7086600" cy="1828800"/>
          </a:xfrm>
          <a:prstGeom prst="rect">
            <a:avLst/>
          </a:prstGeom>
          <a:noFill/>
        </p:spPr>
      </p:pic>
      <p:sp>
        <p:nvSpPr>
          <p:cNvPr id="18437" name="Rectangle 5"/>
          <p:cNvSpPr>
            <a:spLocks noChangeArrowheads="1"/>
          </p:cNvSpPr>
          <p:nvPr/>
        </p:nvSpPr>
        <p:spPr bwMode="auto">
          <a:xfrm>
            <a:off x="0" y="0"/>
            <a:ext cx="4693336" cy="86177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smtClean="0">
              <a:ln>
                <a:noFill/>
              </a:ln>
              <a:solidFill>
                <a:srgbClr val="000000"/>
              </a:solidFill>
              <a:effectLst/>
              <a:latin typeface="Gobold Bold Italic" pitchFamily="2" charset="0"/>
              <a:ea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800" b="1" i="0" strike="noStrike" cap="none" normalizeH="0" dirty="0" smtClean="0">
                <a:ln>
                  <a:noFill/>
                </a:ln>
                <a:solidFill>
                  <a:srgbClr val="000000"/>
                </a:solidFill>
                <a:effectLst/>
                <a:latin typeface="Times New Roman" pitchFamily="18" charset="0"/>
                <a:ea typeface="Calibri" pitchFamily="34" charset="0"/>
                <a:cs typeface="Times New Roman" pitchFamily="18" charset="0"/>
              </a:rPr>
              <a:t>      </a:t>
            </a:r>
            <a:r>
              <a:rPr kumimoji="0" lang="en-US" sz="2800" b="1" i="0" u="sng"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Applications of Fiberglass</a:t>
            </a:r>
            <a:endParaRPr kumimoji="0" lang="en-US" sz="2800" b="1" i="0" u="sng"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8" name="Rectangle 7"/>
          <p:cNvSpPr/>
          <p:nvPr/>
        </p:nvSpPr>
        <p:spPr>
          <a:xfrm>
            <a:off x="1066800" y="914400"/>
            <a:ext cx="7010400" cy="5943600"/>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descr="C:\Pnp\powerpoint\Backgrounds\textures-notebook-paper-wallpapers-backgrounds-for-powerpoint.jpg"/>
          <p:cNvPicPr>
            <a:picLocks noGrp="1" noChangeAspect="1" noChangeArrowheads="1"/>
          </p:cNvPicPr>
          <p:nvPr>
            <p:ph idx="1"/>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pic>
        <p:nvPicPr>
          <p:cNvPr id="25602" name="Picture 2" descr="C:\Users\win8\Desktop\3.jpg"/>
          <p:cNvPicPr>
            <a:picLocks noChangeAspect="1" noChangeArrowheads="1"/>
          </p:cNvPicPr>
          <p:nvPr/>
        </p:nvPicPr>
        <p:blipFill>
          <a:blip r:embed="rId3"/>
          <a:srcRect/>
          <a:stretch>
            <a:fillRect/>
          </a:stretch>
        </p:blipFill>
        <p:spPr bwMode="auto">
          <a:xfrm>
            <a:off x="990600" y="838200"/>
            <a:ext cx="6507785" cy="5029200"/>
          </a:xfrm>
          <a:prstGeom prst="rect">
            <a:avLst/>
          </a:prstGeom>
          <a:noFill/>
          <a:ln>
            <a:solidFill>
              <a:schemeClr val="tx1"/>
            </a:solidFill>
          </a:ln>
        </p:spPr>
      </p:pic>
      <p:pic>
        <p:nvPicPr>
          <p:cNvPr id="5" name="Picture 2" descr="C:\Users\win8\Desktop\4.jpg"/>
          <p:cNvPicPr>
            <a:picLocks noChangeAspect="1" noChangeArrowheads="1"/>
          </p:cNvPicPr>
          <p:nvPr/>
        </p:nvPicPr>
        <p:blipFill>
          <a:blip r:embed="rId4"/>
          <a:srcRect l="4948" r="17526" b="24528"/>
          <a:stretch>
            <a:fillRect/>
          </a:stretch>
        </p:blipFill>
        <p:spPr bwMode="auto">
          <a:xfrm>
            <a:off x="4114800" y="2971800"/>
            <a:ext cx="2971800" cy="25146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pic>
        <p:nvPicPr>
          <p:cNvPr id="26627" name="Picture 3" descr="C:\Users\win8\Desktop\5.jpg"/>
          <p:cNvPicPr>
            <a:picLocks noChangeAspect="1" noChangeArrowheads="1"/>
          </p:cNvPicPr>
          <p:nvPr/>
        </p:nvPicPr>
        <p:blipFill>
          <a:blip r:embed="rId3"/>
          <a:srcRect/>
          <a:stretch>
            <a:fillRect/>
          </a:stretch>
        </p:blipFill>
        <p:spPr bwMode="auto">
          <a:xfrm>
            <a:off x="457200" y="762000"/>
            <a:ext cx="6257925" cy="4819650"/>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5486400" y="762000"/>
            <a:ext cx="3200400" cy="480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Stock_000001561586XSmall.jpg"/>
          <p:cNvPicPr/>
          <p:nvPr/>
        </p:nvPicPr>
        <p:blipFill>
          <a:blip r:embed="rId4"/>
          <a:stretch>
            <a:fillRect/>
          </a:stretch>
        </p:blipFill>
        <p:spPr>
          <a:xfrm>
            <a:off x="4724400" y="3429001"/>
            <a:ext cx="3048000" cy="1905000"/>
          </a:xfrm>
          <a:prstGeom prst="rect">
            <a:avLst/>
          </a:prstGeom>
        </p:spPr>
      </p:pic>
      <p:pic>
        <p:nvPicPr>
          <p:cNvPr id="26628" name="Picture 4" descr="C:\Users\win8\Desktop\6.jpg"/>
          <p:cNvPicPr>
            <a:picLocks noChangeAspect="1" noChangeArrowheads="1"/>
          </p:cNvPicPr>
          <p:nvPr/>
        </p:nvPicPr>
        <p:blipFill>
          <a:blip r:embed="rId5"/>
          <a:srcRect/>
          <a:stretch>
            <a:fillRect/>
          </a:stretch>
        </p:blipFill>
        <p:spPr bwMode="auto">
          <a:xfrm>
            <a:off x="5486400" y="914400"/>
            <a:ext cx="3188547" cy="2438400"/>
          </a:xfrm>
          <a:prstGeom prst="rect">
            <a:avLst/>
          </a:prstGeom>
          <a:noFill/>
          <a:ln>
            <a:noFill/>
          </a:ln>
        </p:spPr>
      </p:pic>
      <p:sp>
        <p:nvSpPr>
          <p:cNvPr id="11" name="Rectangle 10"/>
          <p:cNvSpPr/>
          <p:nvPr/>
        </p:nvSpPr>
        <p:spPr>
          <a:xfrm>
            <a:off x="4724400" y="3733800"/>
            <a:ext cx="3048000" cy="381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smtClean="0">
              <a:solidFill>
                <a:schemeClr val="tx1"/>
              </a:solidFill>
              <a:latin typeface="Calibri" pitchFamily="34" charset="0"/>
              <a:ea typeface="Calibri" pitchFamily="34" charset="0"/>
              <a:cs typeface="Calibri" pitchFamily="34" charset="0"/>
            </a:endParaRPr>
          </a:p>
          <a:p>
            <a:pPr lvl="0" algn="ctr"/>
            <a:r>
              <a:rPr lang="en-US" dirty="0" smtClean="0">
                <a:solidFill>
                  <a:schemeClr val="bg1"/>
                </a:solidFill>
                <a:latin typeface="Calibri" pitchFamily="34" charset="0"/>
                <a:ea typeface="Calibri" pitchFamily="34" charset="0"/>
                <a:cs typeface="Calibri" pitchFamily="34" charset="0"/>
              </a:rPr>
              <a:t>Boats</a:t>
            </a:r>
            <a:endParaRPr lang="en-US" sz="2000" dirty="0" smtClean="0">
              <a:solidFill>
                <a:schemeClr val="bg1"/>
              </a:solidFill>
              <a:latin typeface="Arial" pitchFamily="34" charset="0"/>
              <a:cs typeface="Arial" pitchFamily="34" charset="0"/>
            </a:endParaRPr>
          </a:p>
          <a:p>
            <a:pPr algn="ctr"/>
            <a:endParaRPr lang="en-US" dirty="0"/>
          </a:p>
        </p:txBody>
      </p:sp>
      <p:sp>
        <p:nvSpPr>
          <p:cNvPr id="13" name="Rectangle 12"/>
          <p:cNvSpPr/>
          <p:nvPr/>
        </p:nvSpPr>
        <p:spPr>
          <a:xfrm>
            <a:off x="457200" y="762000"/>
            <a:ext cx="8229600" cy="4800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sp>
        <p:nvSpPr>
          <p:cNvPr id="12" name="Content Placeholder 2"/>
          <p:cNvSpPr txBox="1">
            <a:spLocks/>
          </p:cNvSpPr>
          <p:nvPr/>
        </p:nvSpPr>
        <p:spPr>
          <a:xfrm>
            <a:off x="533400" y="1905000"/>
            <a:ext cx="8229600" cy="3962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    Whenever you are working with fiberglass use gloves, overalls and a take frequent breaks for fresh air if you are in a confined space.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 	To reduce the itching of fiberglass try not to scratch . Instead wash the affected areas gently with cool water as often as possible.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14" name="Picture 13" descr="caution-symbol.jpg"/>
          <p:cNvPicPr>
            <a:picLocks noChangeAspect="1"/>
          </p:cNvPicPr>
          <p:nvPr/>
        </p:nvPicPr>
        <p:blipFill>
          <a:blip r:embed="rId3"/>
          <a:stretch>
            <a:fillRect/>
          </a:stretch>
        </p:blipFill>
        <p:spPr>
          <a:xfrm>
            <a:off x="2514600" y="304800"/>
            <a:ext cx="3933729" cy="939259"/>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pic>
        <p:nvPicPr>
          <p:cNvPr id="6" name="Picture 5" descr="jean4Lrg.jpg"/>
          <p:cNvPicPr>
            <a:picLocks noChangeAspect="1"/>
          </p:cNvPicPr>
          <p:nvPr/>
        </p:nvPicPr>
        <p:blipFill>
          <a:blip r:embed="rId3"/>
          <a:stretch>
            <a:fillRect/>
          </a:stretch>
        </p:blipFill>
        <p:spPr>
          <a:xfrm>
            <a:off x="2286000" y="304800"/>
            <a:ext cx="4729655" cy="3153103"/>
          </a:xfrm>
          <a:prstGeom prst="rect">
            <a:avLst/>
          </a:prstGeom>
        </p:spPr>
      </p:pic>
      <p:pic>
        <p:nvPicPr>
          <p:cNvPr id="7" name="Picture 6" descr="fiberglass_mesh03.jpg"/>
          <p:cNvPicPr>
            <a:picLocks noChangeAspect="1"/>
          </p:cNvPicPr>
          <p:nvPr/>
        </p:nvPicPr>
        <p:blipFill>
          <a:blip r:embed="rId4"/>
          <a:stretch>
            <a:fillRect/>
          </a:stretch>
        </p:blipFill>
        <p:spPr>
          <a:xfrm>
            <a:off x="2286000" y="3733800"/>
            <a:ext cx="4648200" cy="2621280"/>
          </a:xfrm>
          <a:prstGeom prst="rect">
            <a:avLst/>
          </a:prstGeom>
        </p:spPr>
      </p:pic>
      <p:sp>
        <p:nvSpPr>
          <p:cNvPr id="8" name="Rectangle 7"/>
          <p:cNvSpPr/>
          <p:nvPr/>
        </p:nvSpPr>
        <p:spPr>
          <a:xfrm>
            <a:off x="1524000" y="304800"/>
            <a:ext cx="609600" cy="31242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t>Resin</a:t>
            </a:r>
            <a:endParaRPr lang="en-US" sz="2800" dirty="0"/>
          </a:p>
        </p:txBody>
      </p:sp>
      <p:sp>
        <p:nvSpPr>
          <p:cNvPr id="9" name="Rectangle 8"/>
          <p:cNvSpPr/>
          <p:nvPr/>
        </p:nvSpPr>
        <p:spPr>
          <a:xfrm>
            <a:off x="1524000" y="3733800"/>
            <a:ext cx="609600" cy="25908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t>Row materials</a:t>
            </a:r>
            <a:endParaRPr lang="en-US" sz="2800" dirty="0"/>
          </a:p>
        </p:txBody>
      </p:sp>
    </p:spTree>
  </p:cSld>
  <p:clrMapOvr>
    <a:masterClrMapping/>
  </p:clrMapOvr>
  <p:transition spd="med">
    <p:pull dir="d"/>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sp>
        <p:nvSpPr>
          <p:cNvPr id="2" name="Title 1"/>
          <p:cNvSpPr>
            <a:spLocks noGrp="1"/>
          </p:cNvSpPr>
          <p:nvPr>
            <p:ph type="title"/>
          </p:nvPr>
        </p:nvSpPr>
        <p:spPr>
          <a:xfrm>
            <a:off x="1905000" y="274638"/>
            <a:ext cx="6096000" cy="792162"/>
          </a:xfrm>
        </p:spPr>
        <p:txBody>
          <a:bodyPr>
            <a:normAutofit/>
          </a:bodyPr>
          <a:lstStyle/>
          <a:p>
            <a:r>
              <a:rPr lang="en-US" sz="3600" u="sng" dirty="0" smtClean="0"/>
              <a:t>How we made a sample ?</a:t>
            </a:r>
            <a:endParaRPr lang="en-US" sz="3600" u="sng" dirty="0"/>
          </a:p>
        </p:txBody>
      </p:sp>
      <p:pic>
        <p:nvPicPr>
          <p:cNvPr id="3074" name="Picture 2"/>
          <p:cNvPicPr>
            <a:picLocks noChangeAspect="1" noChangeArrowheads="1"/>
          </p:cNvPicPr>
          <p:nvPr/>
        </p:nvPicPr>
        <p:blipFill>
          <a:blip r:embed="rId3"/>
          <a:srcRect l="19327" t="22917" r="50219" b="22917"/>
          <a:stretch>
            <a:fillRect/>
          </a:stretch>
        </p:blipFill>
        <p:spPr bwMode="auto">
          <a:xfrm>
            <a:off x="685800" y="1447800"/>
            <a:ext cx="3962400" cy="39624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l="53294" t="22917" r="16618" b="23958"/>
          <a:stretch>
            <a:fillRect/>
          </a:stretch>
        </p:blipFill>
        <p:spPr bwMode="auto">
          <a:xfrm>
            <a:off x="4800600" y="1447800"/>
            <a:ext cx="3991535" cy="3962400"/>
          </a:xfrm>
          <a:prstGeom prst="rect">
            <a:avLst/>
          </a:prstGeom>
          <a:noFill/>
          <a:ln w="9525">
            <a:noFill/>
            <a:miter lim="800000"/>
            <a:headEnd/>
            <a:tailEnd/>
          </a:ln>
          <a:effectLst/>
        </p:spPr>
      </p:pic>
      <p:sp>
        <p:nvSpPr>
          <p:cNvPr id="6" name="Rectangle 5"/>
          <p:cNvSpPr/>
          <p:nvPr/>
        </p:nvSpPr>
        <p:spPr>
          <a:xfrm>
            <a:off x="6858000" y="3581400"/>
            <a:ext cx="1524000" cy="685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med">
    <p:pull di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sp>
        <p:nvSpPr>
          <p:cNvPr id="2" name="Title 1"/>
          <p:cNvSpPr>
            <a:spLocks noGrp="1"/>
          </p:cNvSpPr>
          <p:nvPr>
            <p:ph type="title"/>
          </p:nvPr>
        </p:nvSpPr>
        <p:spPr/>
        <p:txBody>
          <a:bodyPr>
            <a:normAutofit/>
          </a:bodyPr>
          <a:lstStyle/>
          <a:p>
            <a:r>
              <a:rPr lang="en-US" sz="3600" b="1" u="sng" dirty="0" smtClean="0"/>
              <a:t>Which Properties we would check</a:t>
            </a:r>
            <a:endParaRPr lang="en-US" sz="3600" b="1" u="sng" dirty="0"/>
          </a:p>
        </p:txBody>
      </p:sp>
      <p:sp>
        <p:nvSpPr>
          <p:cNvPr id="3" name="Content Placeholder 2"/>
          <p:cNvSpPr>
            <a:spLocks noGrp="1"/>
          </p:cNvSpPr>
          <p:nvPr>
            <p:ph idx="1"/>
          </p:nvPr>
        </p:nvSpPr>
        <p:spPr>
          <a:xfrm>
            <a:off x="457200" y="1600201"/>
            <a:ext cx="8229600" cy="1143000"/>
          </a:xfrm>
        </p:spPr>
        <p:txBody>
          <a:bodyPr/>
          <a:lstStyle/>
          <a:p>
            <a:pPr>
              <a:buNone/>
            </a:pPr>
            <a:r>
              <a:rPr lang="en-US" dirty="0" smtClean="0"/>
              <a:t>Among list of properties we checked following,</a:t>
            </a:r>
          </a:p>
          <a:p>
            <a:pPr>
              <a:buNone/>
            </a:pPr>
            <a:endParaRPr lang="en-US" dirty="0"/>
          </a:p>
        </p:txBody>
      </p:sp>
      <p:pic>
        <p:nvPicPr>
          <p:cNvPr id="2052" name="Picture 4"/>
          <p:cNvPicPr>
            <a:picLocks noChangeAspect="1" noChangeArrowheads="1"/>
          </p:cNvPicPr>
          <p:nvPr/>
        </p:nvPicPr>
        <p:blipFill>
          <a:blip r:embed="rId3"/>
          <a:srcRect/>
          <a:stretch>
            <a:fillRect/>
          </a:stretch>
        </p:blipFill>
        <p:spPr bwMode="auto">
          <a:xfrm>
            <a:off x="2895600" y="2362200"/>
            <a:ext cx="3505200" cy="4226859"/>
          </a:xfrm>
          <a:prstGeom prst="rect">
            <a:avLst/>
          </a:prstGeom>
          <a:noFill/>
          <a:ln w="9525">
            <a:noFill/>
            <a:miter lim="800000"/>
            <a:headEnd/>
            <a:tailEnd/>
          </a:ln>
          <a:effectLst/>
        </p:spPr>
      </p:pic>
    </p:spTree>
  </p:cSld>
  <p:clrMapOvr>
    <a:masterClrMapping/>
  </p:clrMapOvr>
  <p:transition spd="med">
    <p:pull di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152400" y="0"/>
            <a:ext cx="9143999" cy="6858000"/>
          </a:xfrm>
          <a:prstGeom prst="rect">
            <a:avLst/>
          </a:prstGeom>
          <a:noFill/>
        </p:spPr>
      </p:pic>
      <p:sp>
        <p:nvSpPr>
          <p:cNvPr id="5" name="Title 1"/>
          <p:cNvSpPr txBox="1">
            <a:spLocks/>
          </p:cNvSpPr>
          <p:nvPr/>
        </p:nvSpPr>
        <p:spPr>
          <a:xfrm>
            <a:off x="228600" y="304800"/>
            <a:ext cx="8534400" cy="1143000"/>
          </a:xfrm>
          <a:prstGeom prst="rect">
            <a:avLst/>
          </a:prstGeom>
        </p:spPr>
        <p:txBody>
          <a:bodyPr vert="horz" lIns="91440" tIns="45720" rIns="91440" bIns="45720" rtlCol="0" anchor="ctr">
            <a:normAutofit fontScale="92500"/>
          </a:bodyPr>
          <a:lstStyle/>
          <a:p>
            <a:r>
              <a:rPr lang="en-US" sz="4400" b="1" dirty="0" smtClean="0">
                <a:latin typeface="Times New Roman" pitchFamily="18" charset="0"/>
                <a:cs typeface="Times New Roman" pitchFamily="18" charset="0"/>
              </a:rPr>
              <a:t>   EXPERIMENTAL PROCEDURE</a:t>
            </a:r>
            <a:endParaRPr lang="en-US" sz="4400" b="1" dirty="0">
              <a:latin typeface="Times New Roman" pitchFamily="18" charset="0"/>
              <a:cs typeface="Times New Roman" pitchFamily="18" charset="0"/>
            </a:endParaRPr>
          </a:p>
        </p:txBody>
      </p:sp>
      <p:cxnSp>
        <p:nvCxnSpPr>
          <p:cNvPr id="6" name="Straight Connector 5"/>
          <p:cNvCxnSpPr/>
          <p:nvPr/>
        </p:nvCxnSpPr>
        <p:spPr>
          <a:xfrm>
            <a:off x="685800" y="533400"/>
            <a:ext cx="7696200" cy="1588"/>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762000" y="1143000"/>
            <a:ext cx="7543800" cy="1588"/>
          </a:xfrm>
          <a:prstGeom prst="line">
            <a:avLst/>
          </a:prstGeom>
        </p:spPr>
        <p:style>
          <a:lnRef idx="2">
            <a:schemeClr val="dk1"/>
          </a:lnRef>
          <a:fillRef idx="0">
            <a:schemeClr val="dk1"/>
          </a:fillRef>
          <a:effectRef idx="1">
            <a:schemeClr val="dk1"/>
          </a:effectRef>
          <a:fontRef idx="minor">
            <a:schemeClr val="tx1"/>
          </a:fontRef>
        </p:style>
      </p:cxnSp>
      <p:sp>
        <p:nvSpPr>
          <p:cNvPr id="15366" name="Rectangle 6"/>
          <p:cNvSpPr>
            <a:spLocks noChangeArrowheads="1"/>
          </p:cNvSpPr>
          <p:nvPr/>
        </p:nvSpPr>
        <p:spPr bwMode="auto">
          <a:xfrm>
            <a:off x="838200" y="1524000"/>
            <a:ext cx="3260764" cy="86177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smtClean="0">
              <a:ln>
                <a:noFill/>
              </a:ln>
              <a:solidFill>
                <a:schemeClr val="tx1"/>
              </a:solidFill>
              <a:effectLst/>
              <a:latin typeface="Gobold Bold Italic" pitchFamily="2" charset="0"/>
              <a:ea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sng"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Sample Preparation</a:t>
            </a:r>
            <a:endParaRPr kumimoji="0" lang="en-US" sz="2800" b="1" i="0" u="sng"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23" name="Picture 22" descr="IMG_0135.JPG"/>
          <p:cNvPicPr/>
          <p:nvPr/>
        </p:nvPicPr>
        <p:blipFill>
          <a:blip r:embed="rId3" cstate="print"/>
          <a:srcRect l="14935" t="3858" r="14338"/>
          <a:stretch>
            <a:fillRect/>
          </a:stretch>
        </p:blipFill>
        <p:spPr>
          <a:xfrm>
            <a:off x="990600" y="2743200"/>
            <a:ext cx="3315821" cy="3367143"/>
          </a:xfrm>
          <a:prstGeom prst="rect">
            <a:avLst/>
          </a:prstGeom>
          <a:ln>
            <a:solidFill>
              <a:schemeClr val="tx1"/>
            </a:solidFill>
          </a:ln>
        </p:spPr>
      </p:pic>
      <p:sp>
        <p:nvSpPr>
          <p:cNvPr id="15367" name="Text Box 7"/>
          <p:cNvSpPr txBox="1">
            <a:spLocks noChangeArrowheads="1"/>
          </p:cNvSpPr>
          <p:nvPr/>
        </p:nvSpPr>
        <p:spPr bwMode="auto">
          <a:xfrm>
            <a:off x="990600" y="5257800"/>
            <a:ext cx="3314700" cy="444500"/>
          </a:xfrm>
          <a:prstGeom prst="rect">
            <a:avLst/>
          </a:prstGeom>
          <a:solidFill>
            <a:srgbClr val="272727">
              <a:alpha val="7000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800" b="1" i="0" u="none" strike="noStrike" cap="none" normalizeH="0" baseline="0" dirty="0" smtClean="0">
                <a:ln>
                  <a:noFill/>
                </a:ln>
                <a:solidFill>
                  <a:schemeClr val="bg1"/>
                </a:solidFill>
                <a:effectLst/>
                <a:latin typeface="Times New Roman" pitchFamily="18" charset="0"/>
                <a:cs typeface="Times New Roman" pitchFamily="18" charset="0"/>
              </a:rPr>
              <a:t>Basic row materials used</a:t>
            </a:r>
          </a:p>
        </p:txBody>
      </p:sp>
      <p:pic>
        <p:nvPicPr>
          <p:cNvPr id="25" name="Picture 24" descr="IMG_0330.JPG"/>
          <p:cNvPicPr/>
          <p:nvPr/>
        </p:nvPicPr>
        <p:blipFill>
          <a:blip r:embed="rId4" cstate="print"/>
          <a:srcRect l="3970" r="7364"/>
          <a:stretch>
            <a:fillRect/>
          </a:stretch>
        </p:blipFill>
        <p:spPr>
          <a:xfrm>
            <a:off x="4572000" y="2819400"/>
            <a:ext cx="3832188" cy="3227294"/>
          </a:xfrm>
          <a:prstGeom prst="rect">
            <a:avLst/>
          </a:prstGeom>
          <a:ln>
            <a:solidFill>
              <a:schemeClr val="tx1"/>
            </a:solidFill>
          </a:ln>
        </p:spPr>
      </p:pic>
      <p:sp>
        <p:nvSpPr>
          <p:cNvPr id="15368" name="Text Box 8"/>
          <p:cNvSpPr txBox="1">
            <a:spLocks noChangeArrowheads="1"/>
          </p:cNvSpPr>
          <p:nvPr/>
        </p:nvSpPr>
        <p:spPr bwMode="auto">
          <a:xfrm>
            <a:off x="4572000" y="5257800"/>
            <a:ext cx="3822700" cy="444500"/>
          </a:xfrm>
          <a:prstGeom prst="rect">
            <a:avLst/>
          </a:prstGeom>
          <a:solidFill>
            <a:srgbClr val="272727">
              <a:alpha val="7000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0" u="none" strike="noStrike" cap="none" normalizeH="0" baseline="0" dirty="0" smtClean="0">
                <a:ln>
                  <a:noFill/>
                </a:ln>
                <a:solidFill>
                  <a:schemeClr val="bg1"/>
                </a:solidFill>
                <a:effectLst/>
                <a:latin typeface="Times New Roman" pitchFamily="18" charset="0"/>
                <a:cs typeface="Times New Roman" pitchFamily="18" charset="0"/>
              </a:rPr>
              <a:t>Splitting into slices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Pnp\powerpoint\Backgrounds\textures-notebook-paper-wallpapers-backgrounds-for-powerpoint.jpg"/>
          <p:cNvPicPr>
            <a:picLocks noChangeAspect="1" noChangeArrowheads="1"/>
          </p:cNvPicPr>
          <p:nvPr/>
        </p:nvPicPr>
        <p:blipFill>
          <a:blip r:embed="rId2">
            <a:lum contrast="40000"/>
          </a:blip>
          <a:srcRect/>
          <a:stretch>
            <a:fillRect/>
          </a:stretch>
        </p:blipFill>
        <p:spPr bwMode="auto">
          <a:xfrm>
            <a:off x="0" y="0"/>
            <a:ext cx="9144000" cy="6858000"/>
          </a:xfrm>
          <a:prstGeom prst="rect">
            <a:avLst/>
          </a:prstGeom>
          <a:noFill/>
        </p:spPr>
      </p:pic>
      <p:sp>
        <p:nvSpPr>
          <p:cNvPr id="2" name="Title 1"/>
          <p:cNvSpPr>
            <a:spLocks noGrp="1"/>
          </p:cNvSpPr>
          <p:nvPr>
            <p:ph type="ctrTitle"/>
          </p:nvPr>
        </p:nvSpPr>
        <p:spPr>
          <a:xfrm>
            <a:off x="685800" y="2743200"/>
            <a:ext cx="7772400" cy="1009650"/>
          </a:xfrm>
        </p:spPr>
        <p:txBody>
          <a:bodyPr/>
          <a:lstStyle/>
          <a:p>
            <a:r>
              <a:rPr lang="en-US" dirty="0" smtClean="0">
                <a:solidFill>
                  <a:srgbClr val="00B0F0"/>
                </a:solidFill>
                <a:latin typeface="Gobold Bold Italic" pitchFamily="2" charset="0"/>
              </a:rPr>
              <a:t>Properties of Fiberglass</a:t>
            </a:r>
            <a:endParaRPr lang="en-US" dirty="0">
              <a:solidFill>
                <a:srgbClr val="00B0F0"/>
              </a:solidFill>
              <a:latin typeface="Gobold Bold Italic" pitchFamily="2" charset="0"/>
            </a:endParaRPr>
          </a:p>
        </p:txBody>
      </p:sp>
      <p:cxnSp>
        <p:nvCxnSpPr>
          <p:cNvPr id="5" name="Straight Connector 4"/>
          <p:cNvCxnSpPr/>
          <p:nvPr/>
        </p:nvCxnSpPr>
        <p:spPr>
          <a:xfrm>
            <a:off x="1295400" y="2513012"/>
            <a:ext cx="64008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29000" y="3810000"/>
            <a:ext cx="1905000" cy="523220"/>
          </a:xfrm>
          <a:prstGeom prst="rect">
            <a:avLst/>
          </a:prstGeom>
          <a:noFill/>
        </p:spPr>
        <p:txBody>
          <a:bodyPr wrap="square" rtlCol="0">
            <a:spAutoFit/>
          </a:bodyPr>
          <a:lstStyle/>
          <a:p>
            <a:r>
              <a:rPr lang="en-US" sz="2800" dirty="0" smtClean="0">
                <a:solidFill>
                  <a:srgbClr val="FFC000"/>
                </a:solidFill>
                <a:latin typeface="Bebas" pitchFamily="2" charset="0"/>
              </a:rPr>
              <a:t>Group no  3</a:t>
            </a:r>
            <a:endParaRPr lang="en-US" sz="2800" dirty="0">
              <a:solidFill>
                <a:srgbClr val="FFC000"/>
              </a:solidFill>
              <a:latin typeface="Bebas" pitchFamily="2" charset="0"/>
            </a:endParaRPr>
          </a:p>
        </p:txBody>
      </p:sp>
      <p:cxnSp>
        <p:nvCxnSpPr>
          <p:cNvPr id="13" name="Straight Connector 12"/>
          <p:cNvCxnSpPr/>
          <p:nvPr/>
        </p:nvCxnSpPr>
        <p:spPr>
          <a:xfrm flipV="1">
            <a:off x="1295400" y="4026188"/>
            <a:ext cx="1981200" cy="1241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410200" y="4037012"/>
            <a:ext cx="228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pic>
        <p:nvPicPr>
          <p:cNvPr id="47106" name="Picture 133" descr="IMG_0179.JPG"/>
          <p:cNvPicPr>
            <a:picLocks noChangeAspect="1" noChangeArrowheads="1"/>
          </p:cNvPicPr>
          <p:nvPr/>
        </p:nvPicPr>
        <p:blipFill>
          <a:blip r:embed="rId3">
            <a:lum contrast="-20000"/>
          </a:blip>
          <a:srcRect l="6009" t="29047" b="16740"/>
          <a:stretch>
            <a:fillRect/>
          </a:stretch>
        </p:blipFill>
        <p:spPr bwMode="auto">
          <a:xfrm>
            <a:off x="304800" y="2895600"/>
            <a:ext cx="4025900" cy="3105150"/>
          </a:xfrm>
          <a:prstGeom prst="rect">
            <a:avLst/>
          </a:prstGeom>
          <a:noFill/>
          <a:ln>
            <a:solidFill>
              <a:schemeClr val="tx1"/>
            </a:solidFill>
          </a:ln>
        </p:spPr>
      </p:pic>
      <p:sp>
        <p:nvSpPr>
          <p:cNvPr id="47107"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7109" name="Rectangle 5"/>
          <p:cNvSpPr>
            <a:spLocks noChangeArrowheads="1"/>
          </p:cNvSpPr>
          <p:nvPr/>
        </p:nvSpPr>
        <p:spPr bwMode="auto">
          <a:xfrm>
            <a:off x="228600" y="381000"/>
            <a:ext cx="8305800" cy="1569660"/>
          </a:xfrm>
          <a:prstGeom prst="rect">
            <a:avLst/>
          </a:prstGeom>
          <a:solidFill>
            <a:schemeClr val="bg1">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tab pos="1473200" algn="l"/>
              </a:tabLst>
            </a:pPr>
            <a:endPar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tab pos="1473200" algn="l"/>
              </a:tabLst>
            </a:pP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Sample practical was settled up to find the best material to make a mould. Low stickiness was observed in zip board out of glass and wood</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Calibri" pitchFamily="34" charset="0"/>
              </a:rPr>
              <a: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7111" name="Text Box 7"/>
          <p:cNvSpPr txBox="1">
            <a:spLocks noChangeArrowheads="1"/>
          </p:cNvSpPr>
          <p:nvPr/>
        </p:nvSpPr>
        <p:spPr bwMode="auto">
          <a:xfrm>
            <a:off x="304800" y="5486400"/>
            <a:ext cx="4000500" cy="444500"/>
          </a:xfrm>
          <a:prstGeom prst="rect">
            <a:avLst/>
          </a:prstGeom>
          <a:solidFill>
            <a:srgbClr val="272727">
              <a:alpha val="5000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dirty="0" smtClean="0">
                <a:ln>
                  <a:noFill/>
                </a:ln>
                <a:solidFill>
                  <a:schemeClr val="bg1"/>
                </a:solidFill>
                <a:effectLst/>
                <a:latin typeface="Times New Roman" pitchFamily="18" charset="0"/>
                <a:cs typeface="Times New Roman" pitchFamily="18" charset="0"/>
              </a:rPr>
              <a:t>Sample test </a:t>
            </a:r>
          </a:p>
        </p:txBody>
      </p:sp>
      <p:pic>
        <p:nvPicPr>
          <p:cNvPr id="11" name="Picture 10" descr="IMG_0189.JPG"/>
          <p:cNvPicPr/>
          <p:nvPr/>
        </p:nvPicPr>
        <p:blipFill>
          <a:blip r:embed="rId4" cstate="print"/>
          <a:srcRect l="4394" t="9964" r="7723" b="3203"/>
          <a:stretch>
            <a:fillRect/>
          </a:stretch>
        </p:blipFill>
        <p:spPr>
          <a:xfrm>
            <a:off x="4724400" y="2895600"/>
            <a:ext cx="4122644" cy="3098202"/>
          </a:xfrm>
          <a:prstGeom prst="rect">
            <a:avLst/>
          </a:prstGeom>
          <a:ln>
            <a:solidFill>
              <a:schemeClr val="tx1"/>
            </a:solidFill>
          </a:ln>
        </p:spPr>
      </p:pic>
      <p:sp>
        <p:nvSpPr>
          <p:cNvPr id="47112" name="Text Box 8"/>
          <p:cNvSpPr txBox="1">
            <a:spLocks noChangeArrowheads="1"/>
          </p:cNvSpPr>
          <p:nvPr/>
        </p:nvSpPr>
        <p:spPr bwMode="auto">
          <a:xfrm>
            <a:off x="4724400" y="5346700"/>
            <a:ext cx="4127500" cy="444500"/>
          </a:xfrm>
          <a:prstGeom prst="rect">
            <a:avLst/>
          </a:prstGeom>
          <a:solidFill>
            <a:srgbClr val="272727">
              <a:alpha val="5000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dirty="0" smtClean="0">
                <a:ln>
                  <a:noFill/>
                </a:ln>
                <a:solidFill>
                  <a:schemeClr val="bg1"/>
                </a:solidFill>
                <a:effectLst/>
                <a:latin typeface="Times New Roman" pitchFamily="18" charset="0"/>
                <a:cs typeface="Times New Roman" pitchFamily="18" charset="0"/>
              </a:rPr>
              <a:t>Zip board, glass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sp>
        <p:nvSpPr>
          <p:cNvPr id="46083"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6085" name="Rectangle 5"/>
          <p:cNvSpPr>
            <a:spLocks noChangeArrowheads="1"/>
          </p:cNvSpPr>
          <p:nvPr/>
        </p:nvSpPr>
        <p:spPr bwMode="auto">
          <a:xfrm>
            <a:off x="457200" y="457200"/>
            <a:ext cx="8153400" cy="1415772"/>
          </a:xfrm>
          <a:prstGeom prst="rect">
            <a:avLst/>
          </a:prstGeom>
          <a:solidFill>
            <a:schemeClr val="bg1">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tab pos="1473200" algn="l"/>
              </a:tabLst>
            </a:pPr>
            <a:endParaRPr kumimoji="0" lang="en-US" sz="1400" b="0" i="0" u="none" strike="noStrike" cap="none" normalizeH="0" baseline="0" dirty="0" smtClean="0">
              <a:ln>
                <a:noFill/>
              </a:ln>
              <a:solidFill>
                <a:schemeClr val="tx1"/>
              </a:solidFill>
              <a:effectLst/>
              <a:latin typeface="Calibri" pitchFamily="34" charset="0"/>
              <a:ea typeface="Calibri" pitchFamily="34" charset="0"/>
              <a:cs typeface="Calibri"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tab pos="1473200" algn="l"/>
              </a:tabLst>
            </a:pP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A mould was designed to get identical samples. For the layer 1 only one fiberglass mat was used. Likewise all the samples were prepared up to layer 5, which was stiffer.</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46087" name="Picture 136" descr="DSC02620.JPG"/>
          <p:cNvPicPr>
            <a:picLocks noChangeAspect="1" noChangeArrowheads="1"/>
          </p:cNvPicPr>
          <p:nvPr/>
        </p:nvPicPr>
        <p:blipFill>
          <a:blip r:embed="rId3" cstate="print"/>
          <a:srcRect t="7671" b="18289"/>
          <a:stretch>
            <a:fillRect/>
          </a:stretch>
        </p:blipFill>
        <p:spPr bwMode="auto">
          <a:xfrm>
            <a:off x="744537" y="2603500"/>
            <a:ext cx="6265863" cy="3484312"/>
          </a:xfrm>
          <a:prstGeom prst="rect">
            <a:avLst/>
          </a:prstGeom>
          <a:noFill/>
          <a:ln>
            <a:solidFill>
              <a:schemeClr val="tx1"/>
            </a:solidFill>
          </a:ln>
        </p:spPr>
      </p:pic>
      <p:sp>
        <p:nvSpPr>
          <p:cNvPr id="4608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46091" name="Text Box 11"/>
          <p:cNvSpPr txBox="1">
            <a:spLocks noChangeArrowheads="1"/>
          </p:cNvSpPr>
          <p:nvPr/>
        </p:nvSpPr>
        <p:spPr bwMode="auto">
          <a:xfrm>
            <a:off x="762000" y="4800600"/>
            <a:ext cx="6248400" cy="546100"/>
          </a:xfrm>
          <a:prstGeom prst="rect">
            <a:avLst/>
          </a:prstGeom>
          <a:solidFill>
            <a:srgbClr val="272727">
              <a:alpha val="60001"/>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2200" b="0" i="0" u="none" strike="noStrike" cap="none" normalizeH="0" baseline="0" dirty="0" smtClean="0">
                <a:ln>
                  <a:noFill/>
                </a:ln>
                <a:solidFill>
                  <a:schemeClr val="bg1"/>
                </a:solidFill>
                <a:effectLst/>
                <a:latin typeface="Times New Roman" pitchFamily="18" charset="0"/>
                <a:cs typeface="Times New Roman" pitchFamily="18" charset="0"/>
              </a:rPr>
              <a:t>Sample Mould</a:t>
            </a:r>
            <a:endParaRPr kumimoji="0" lang="en-US" sz="1800" b="0" i="0" u="none" strike="noStrike" cap="none" normalizeH="0" baseline="0" dirty="0" smtClean="0">
              <a:ln>
                <a:noFill/>
              </a:ln>
              <a:solidFill>
                <a:schemeClr val="bg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pic>
        <p:nvPicPr>
          <p:cNvPr id="5" name="Picture 4" descr="DSC02621.JPG"/>
          <p:cNvPicPr/>
          <p:nvPr/>
        </p:nvPicPr>
        <p:blipFill>
          <a:blip r:embed="rId3" cstate="print">
            <a:lum contrast="-10000"/>
          </a:blip>
          <a:srcRect t="14132" b="23746"/>
          <a:stretch>
            <a:fillRect/>
          </a:stretch>
        </p:blipFill>
        <p:spPr>
          <a:xfrm rot="10800000">
            <a:off x="838201" y="1660337"/>
            <a:ext cx="5734386" cy="2683062"/>
          </a:xfrm>
          <a:prstGeom prst="rect">
            <a:avLst/>
          </a:prstGeom>
          <a:ln>
            <a:solidFill>
              <a:schemeClr val="tx1"/>
            </a:solidFill>
          </a:ln>
        </p:spPr>
      </p:pic>
      <p:sp>
        <p:nvSpPr>
          <p:cNvPr id="50177" name="Rectangle 1"/>
          <p:cNvSpPr>
            <a:spLocks noChangeArrowheads="1"/>
          </p:cNvSpPr>
          <p:nvPr/>
        </p:nvSpPr>
        <p:spPr bwMode="auto">
          <a:xfrm>
            <a:off x="304800" y="152400"/>
            <a:ext cx="8458200" cy="1200329"/>
          </a:xfrm>
          <a:prstGeom prst="rect">
            <a:avLst/>
          </a:prstGeom>
          <a:solidFill>
            <a:schemeClr val="bg1">
              <a:lumMod val="85000"/>
            </a:schemeClr>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tab pos="1473200" algn="l"/>
              </a:tabLst>
            </a:pPr>
            <a:r>
              <a:rPr kumimoji="0" lang="en-US" sz="24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Samples were dried for some time and they were removed from the mould carefully. Each layer was labeled by a number for the easiness of the identification</a:t>
            </a:r>
            <a:r>
              <a:rPr kumimoji="0" lang="en-US" sz="1400" b="0" i="0" u="none" strike="noStrike" cap="none" normalizeH="0" baseline="0" dirty="0" smtClean="0">
                <a:ln>
                  <a:noFill/>
                </a:ln>
                <a:solidFill>
                  <a:schemeClr val="tx1"/>
                </a:solidFill>
                <a:effectLst/>
                <a:latin typeface="Calibri" pitchFamily="34" charset="0"/>
                <a:ea typeface="Calibri" pitchFamily="34" charset="0"/>
                <a:cs typeface="Calibri" pitchFamily="34" charset="0"/>
              </a:rPr>
              <a: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50178" name="Text Box 2"/>
          <p:cNvSpPr txBox="1">
            <a:spLocks noChangeArrowheads="1"/>
          </p:cNvSpPr>
          <p:nvPr/>
        </p:nvSpPr>
        <p:spPr bwMode="auto">
          <a:xfrm>
            <a:off x="838200" y="3492500"/>
            <a:ext cx="5740400" cy="546100"/>
          </a:xfrm>
          <a:prstGeom prst="rect">
            <a:avLst/>
          </a:prstGeom>
          <a:solidFill>
            <a:srgbClr val="272727">
              <a:alpha val="7000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2400" b="0" i="0" u="none" strike="noStrike" cap="none" normalizeH="0" baseline="0" dirty="0" smtClean="0">
                <a:ln>
                  <a:noFill/>
                </a:ln>
                <a:solidFill>
                  <a:schemeClr val="bg1"/>
                </a:solidFill>
                <a:effectLst/>
                <a:latin typeface="Times New Roman" pitchFamily="18" charset="0"/>
                <a:cs typeface="Times New Roman" pitchFamily="18" charset="0"/>
              </a:rPr>
              <a:t>Sample Mould with a layer</a:t>
            </a:r>
          </a:p>
        </p:txBody>
      </p:sp>
      <p:pic>
        <p:nvPicPr>
          <p:cNvPr id="8" name="Picture 7" descr="DSC02626.JPG"/>
          <p:cNvPicPr/>
          <p:nvPr/>
        </p:nvPicPr>
        <p:blipFill>
          <a:blip r:embed="rId4" cstate="print"/>
          <a:srcRect t="7080" b="15339"/>
          <a:stretch>
            <a:fillRect/>
          </a:stretch>
        </p:blipFill>
        <p:spPr>
          <a:xfrm>
            <a:off x="2954655" y="4584700"/>
            <a:ext cx="5732145" cy="2044700"/>
          </a:xfrm>
          <a:prstGeom prst="rect">
            <a:avLst/>
          </a:prstGeom>
          <a:ln>
            <a:solidFill>
              <a:schemeClr val="tx1"/>
            </a:solidFill>
          </a:ln>
        </p:spPr>
      </p:pic>
      <p:sp>
        <p:nvSpPr>
          <p:cNvPr id="50179" name="Text Box 3"/>
          <p:cNvSpPr txBox="1">
            <a:spLocks noChangeArrowheads="1"/>
          </p:cNvSpPr>
          <p:nvPr/>
        </p:nvSpPr>
        <p:spPr bwMode="auto">
          <a:xfrm>
            <a:off x="2971800" y="5943600"/>
            <a:ext cx="5740400" cy="546100"/>
          </a:xfrm>
          <a:prstGeom prst="rect">
            <a:avLst/>
          </a:prstGeom>
          <a:solidFill>
            <a:srgbClr val="272727">
              <a:alpha val="60001"/>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2200" i="0" u="none" strike="noStrike" cap="none" normalizeH="0" baseline="0" dirty="0" smtClean="0">
                <a:ln>
                  <a:noFill/>
                </a:ln>
                <a:solidFill>
                  <a:schemeClr val="bg1"/>
                </a:solidFill>
                <a:effectLst/>
                <a:latin typeface="Times New Roman" pitchFamily="18" charset="0"/>
                <a:cs typeface="Times New Roman" pitchFamily="18" charset="0"/>
              </a:rPr>
              <a:t>Carefully removed layers</a:t>
            </a:r>
            <a:endParaRPr kumimoji="0" lang="en-US" sz="1800" i="0" u="none" strike="noStrike" cap="none" normalizeH="0" baseline="0" dirty="0" smtClean="0">
              <a:ln>
                <a:noFill/>
              </a:ln>
              <a:solidFill>
                <a:schemeClr val="bg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pic>
        <p:nvPicPr>
          <p:cNvPr id="6" name="Picture 5" descr="IMG_1976.JPG"/>
          <p:cNvPicPr/>
          <p:nvPr/>
        </p:nvPicPr>
        <p:blipFill>
          <a:blip r:embed="rId3" cstate="print"/>
          <a:srcRect b="24036"/>
          <a:stretch>
            <a:fillRect/>
          </a:stretch>
        </p:blipFill>
        <p:spPr>
          <a:xfrm>
            <a:off x="1176655" y="1473200"/>
            <a:ext cx="6062345" cy="3708400"/>
          </a:xfrm>
          <a:prstGeom prst="rect">
            <a:avLst/>
          </a:prstGeom>
          <a:ln>
            <a:solidFill>
              <a:schemeClr val="tx1"/>
            </a:solidFill>
          </a:ln>
        </p:spPr>
      </p:pic>
      <p:sp>
        <p:nvSpPr>
          <p:cNvPr id="51202" name="Text Box 2"/>
          <p:cNvSpPr txBox="1">
            <a:spLocks noChangeArrowheads="1"/>
          </p:cNvSpPr>
          <p:nvPr/>
        </p:nvSpPr>
        <p:spPr bwMode="auto">
          <a:xfrm>
            <a:off x="1193799" y="2387600"/>
            <a:ext cx="6071075" cy="622896"/>
          </a:xfrm>
          <a:prstGeom prst="rect">
            <a:avLst/>
          </a:prstGeom>
          <a:solidFill>
            <a:srgbClr val="272727">
              <a:alpha val="60001"/>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2200" b="0" i="0" u="none" strike="noStrike" cap="none" normalizeH="0" baseline="0" dirty="0" smtClean="0">
                <a:ln>
                  <a:noFill/>
                </a:ln>
                <a:solidFill>
                  <a:schemeClr val="bg1"/>
                </a:solidFill>
                <a:effectLst/>
                <a:latin typeface="Times New Roman" pitchFamily="18" charset="0"/>
                <a:cs typeface="Times New Roman" pitchFamily="18" charset="0"/>
              </a:rPr>
              <a:t>Sequentially numbered layers</a:t>
            </a:r>
            <a:endParaRPr kumimoji="0" lang="en-US" sz="1800" b="0" i="0" u="none" strike="noStrike" cap="none" normalizeH="0" baseline="0" dirty="0" smtClean="0">
              <a:ln>
                <a:noFill/>
              </a:ln>
              <a:solidFill>
                <a:schemeClr val="bg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sp>
        <p:nvSpPr>
          <p:cNvPr id="14342" name="Rectangle 6"/>
          <p:cNvSpPr>
            <a:spLocks noChangeArrowheads="1"/>
          </p:cNvSpPr>
          <p:nvPr/>
        </p:nvSpPr>
        <p:spPr bwMode="auto">
          <a:xfrm>
            <a:off x="308674" y="152400"/>
            <a:ext cx="7997126" cy="129266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smtClean="0">
              <a:ln>
                <a:noFill/>
              </a:ln>
              <a:solidFill>
                <a:schemeClr val="tx1"/>
              </a:solidFill>
              <a:effectLst/>
              <a:latin typeface="Gobold Bold Italic"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sng" strike="noStrike" cap="none" normalizeH="0" baseline="0" dirty="0" smtClean="0">
                <a:ln>
                  <a:noFill/>
                </a:ln>
                <a:solidFill>
                  <a:schemeClr val="tx1"/>
                </a:solidFill>
                <a:effectLst/>
                <a:latin typeface="Times New Roman" pitchFamily="18" charset="0"/>
                <a:ea typeface="Calibri" charset="0"/>
                <a:cs typeface="Times New Roman" pitchFamily="18" charset="0"/>
              </a:rPr>
              <a:t>Experimental procedure for young modulus </a:t>
            </a:r>
          </a:p>
          <a:p>
            <a:pPr marL="0" marR="0" lvl="0" indent="0" algn="l" defTabSz="914400" rtl="0" eaLnBrk="0" fontAlgn="base" latinLnBrk="0" hangingPunct="0">
              <a:lnSpc>
                <a:spcPct val="100000"/>
              </a:lnSpc>
              <a:spcBef>
                <a:spcPct val="0"/>
              </a:spcBef>
              <a:spcAft>
                <a:spcPct val="0"/>
              </a:spcAft>
              <a:buClrTx/>
              <a:buSzTx/>
              <a:buFontTx/>
              <a:buNone/>
              <a:tabLst/>
            </a:pPr>
            <a:r>
              <a:rPr lang="en-US" sz="2800" b="1" dirty="0" smtClean="0">
                <a:latin typeface="Times New Roman" pitchFamily="18" charset="0"/>
                <a:ea typeface="Calibri" charset="0"/>
                <a:cs typeface="Times New Roman" pitchFamily="18" charset="0"/>
              </a:rPr>
              <a:t>					</a:t>
            </a:r>
            <a:r>
              <a:rPr kumimoji="0" lang="en-US" sz="2800" b="1" i="0" u="sng" strike="noStrike" cap="none" normalizeH="0" baseline="0" dirty="0" smtClean="0">
                <a:ln>
                  <a:noFill/>
                </a:ln>
                <a:solidFill>
                  <a:schemeClr val="tx1"/>
                </a:solidFill>
                <a:effectLst/>
                <a:latin typeface="Times New Roman" pitchFamily="18" charset="0"/>
                <a:ea typeface="Calibri" charset="0"/>
                <a:cs typeface="Times New Roman" pitchFamily="18" charset="0"/>
              </a:rPr>
              <a:t>by Vibration method</a:t>
            </a:r>
            <a:endParaRPr kumimoji="0" lang="en-US" sz="2800" b="1" i="0" u="sng"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14347"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4346" name="Picture 10"/>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752600" y="3124200"/>
            <a:ext cx="1495425" cy="600075"/>
          </a:xfrm>
          <a:prstGeom prst="rect">
            <a:avLst/>
          </a:prstGeom>
          <a:noFill/>
        </p:spPr>
      </p:pic>
      <p:sp>
        <p:nvSpPr>
          <p:cNvPr id="14348" name="Rectangle 12"/>
          <p:cNvSpPr>
            <a:spLocks noChangeArrowheads="1"/>
          </p:cNvSpPr>
          <p:nvPr/>
        </p:nvSpPr>
        <p:spPr bwMode="auto">
          <a:xfrm>
            <a:off x="228600" y="2064603"/>
            <a:ext cx="8763000"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If a cantilever of mass m</a:t>
            </a:r>
            <a:r>
              <a:rPr kumimoji="0" lang="en-US" sz="2400" b="0" i="0" u="none" strike="noStrike" cap="none" normalizeH="0" baseline="-30000" dirty="0" smtClean="0">
                <a:ln>
                  <a:noFill/>
                </a:ln>
                <a:solidFill>
                  <a:schemeClr val="tx1"/>
                </a:solidFill>
                <a:effectLst/>
                <a:latin typeface="Times New Roman" pitchFamily="18" charset="0"/>
                <a:ea typeface="Calibri" charset="0"/>
                <a:cs typeface="Times New Roman" pitchFamily="18" charset="0"/>
              </a:rPr>
              <a:t>0</a:t>
            </a:r>
            <a:r>
              <a:rPr kumimoji="0" lang="en-US" sz="2400" b="0"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 is loaded by a mass m at its end, then the deflection y at end of the cantilever is given by,</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14350" name="Rectangle 14"/>
          <p:cNvSpPr>
            <a:spLocks noChangeArrowheads="1"/>
          </p:cNvSpPr>
          <p:nvPr/>
        </p:nvSpPr>
        <p:spPr bwMode="auto">
          <a:xfrm>
            <a:off x="228600" y="3886200"/>
            <a:ext cx="5391219" cy="1477328"/>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Where </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	</a:t>
            </a:r>
            <a:r>
              <a:rPr kumimoji="0" lang="en-US" sz="2400" b="1"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 </a:t>
            </a:r>
            <a:r>
              <a:rPr kumimoji="0" lang="en-US" sz="2400" i="1" u="none" strike="noStrike" cap="none" normalizeH="0" baseline="0" dirty="0" smtClean="0">
                <a:ln>
                  <a:noFill/>
                </a:ln>
                <a:solidFill>
                  <a:schemeClr val="tx1"/>
                </a:solidFill>
                <a:effectLst/>
                <a:latin typeface="Times New Roman" pitchFamily="18" charset="0"/>
                <a:ea typeface="Calibri" charset="0"/>
                <a:cs typeface="Times New Roman" pitchFamily="18" charset="0"/>
              </a:rPr>
              <a:t>l</a:t>
            </a:r>
            <a:r>
              <a:rPr kumimoji="0" lang="en-US" sz="2400"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  - length of the beam (cantilever)</a:t>
            </a:r>
            <a:endParaRPr kumimoji="0" lang="en-US" sz="240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	</a:t>
            </a:r>
            <a:r>
              <a:rPr kumimoji="0" lang="en-US" sz="2400" i="1" u="none" strike="noStrike" cap="none" normalizeH="0" baseline="0" dirty="0" smtClean="0">
                <a:ln>
                  <a:noFill/>
                </a:ln>
                <a:solidFill>
                  <a:schemeClr val="tx1"/>
                </a:solidFill>
                <a:effectLst/>
                <a:latin typeface="Times New Roman" pitchFamily="18" charset="0"/>
                <a:ea typeface="Calibri" charset="0"/>
                <a:cs typeface="Times New Roman" pitchFamily="18" charset="0"/>
              </a:rPr>
              <a:t> b </a:t>
            </a:r>
            <a:r>
              <a:rPr kumimoji="0" lang="en-US" sz="2400"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 breath of the beam</a:t>
            </a:r>
            <a:endParaRPr kumimoji="0" lang="en-US" sz="240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4352" name="Rectangle 16"/>
          <p:cNvSpPr>
            <a:spLocks noChangeArrowheads="1"/>
          </p:cNvSpPr>
          <p:nvPr/>
        </p:nvSpPr>
        <p:spPr bwMode="auto">
          <a:xfrm>
            <a:off x="200516" y="4724400"/>
            <a:ext cx="5438284" cy="104644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400" b="1" i="0" u="none" strike="noStrike" cap="none" normalizeH="0" baseline="0" dirty="0" smtClean="0">
              <a:ln>
                <a:noFill/>
              </a:ln>
              <a:solidFill>
                <a:schemeClr val="tx1"/>
              </a:solidFill>
              <a:effectLst/>
              <a:latin typeface="Calibri" charset="0"/>
              <a:ea typeface="Calibri" charset="0"/>
              <a:cs typeface="Calibri"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Calibri" charset="0"/>
                <a:ea typeface="Calibri" charset="0"/>
                <a:cs typeface="Calibri" charset="0"/>
              </a:rPr>
              <a:t>	</a:t>
            </a:r>
            <a:r>
              <a:rPr kumimoji="0" lang="en-US" sz="2400" i="1" u="none" strike="noStrike" cap="none" normalizeH="0" baseline="0" dirty="0" smtClean="0">
                <a:ln>
                  <a:noFill/>
                </a:ln>
                <a:solidFill>
                  <a:schemeClr val="tx1"/>
                </a:solidFill>
                <a:effectLst/>
                <a:latin typeface="Times New Roman" pitchFamily="18" charset="0"/>
                <a:ea typeface="Calibri" charset="0"/>
                <a:cs typeface="Times New Roman" pitchFamily="18" charset="0"/>
              </a:rPr>
              <a:t> a </a:t>
            </a:r>
            <a:r>
              <a:rPr kumimoji="0" lang="en-US" sz="2400"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 width of the beam</a:t>
            </a:r>
            <a:endParaRPr kumimoji="0" lang="en-US" sz="240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	 Y -Young’s modulus of the beam</a:t>
            </a:r>
            <a:endParaRPr kumimoji="0" lang="en-US" sz="240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1" y="0"/>
            <a:ext cx="9143999" cy="6858000"/>
          </a:xfrm>
          <a:prstGeom prst="rect">
            <a:avLst/>
          </a:prstGeom>
          <a:noFill/>
        </p:spPr>
      </p:pic>
      <p:pic>
        <p:nvPicPr>
          <p:cNvPr id="5" name="Picture 4" descr="IMG_2067.JPG"/>
          <p:cNvPicPr/>
          <p:nvPr/>
        </p:nvPicPr>
        <p:blipFill>
          <a:blip r:embed="rId3" cstate="print"/>
          <a:stretch>
            <a:fillRect/>
          </a:stretch>
        </p:blipFill>
        <p:spPr>
          <a:xfrm rot="5400000">
            <a:off x="4991101" y="1028700"/>
            <a:ext cx="4190999" cy="3352800"/>
          </a:xfrm>
          <a:prstGeom prst="rect">
            <a:avLst/>
          </a:prstGeom>
          <a:ln w="3175">
            <a:solidFill>
              <a:schemeClr val="tx1"/>
            </a:solidFill>
          </a:ln>
        </p:spPr>
      </p:pic>
      <p:sp>
        <p:nvSpPr>
          <p:cNvPr id="13313" name="Text Box 1"/>
          <p:cNvSpPr txBox="1">
            <a:spLocks noChangeArrowheads="1"/>
          </p:cNvSpPr>
          <p:nvPr/>
        </p:nvSpPr>
        <p:spPr bwMode="auto">
          <a:xfrm>
            <a:off x="5410200" y="4114800"/>
            <a:ext cx="3352800" cy="381000"/>
          </a:xfrm>
          <a:prstGeom prst="rect">
            <a:avLst/>
          </a:prstGeom>
          <a:solidFill>
            <a:srgbClr val="272727">
              <a:alpha val="60001"/>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0" i="0" u="none" strike="noStrike" cap="none" normalizeH="0" baseline="0" dirty="0" smtClean="0">
                <a:ln>
                  <a:noFill/>
                </a:ln>
                <a:solidFill>
                  <a:schemeClr val="bg1"/>
                </a:solidFill>
                <a:effectLst/>
                <a:latin typeface="Times New Roman" pitchFamily="18" charset="0"/>
                <a:cs typeface="Times New Roman" pitchFamily="18" charset="0"/>
              </a:rPr>
              <a:t>Vibration Method</a:t>
            </a:r>
          </a:p>
        </p:txBody>
      </p:sp>
      <p:pic>
        <p:nvPicPr>
          <p:cNvPr id="7" name="Picture 6"/>
          <p:cNvPicPr/>
          <p:nvPr/>
        </p:nvPicPr>
        <p:blipFill>
          <a:blip r:embed="rId4"/>
          <a:srcRect l="21610" t="51000" r="36694" b="25000"/>
          <a:stretch>
            <a:fillRect/>
          </a:stretch>
        </p:blipFill>
        <p:spPr bwMode="auto">
          <a:xfrm>
            <a:off x="928072" y="1420010"/>
            <a:ext cx="4101128" cy="132319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914400" y="685800"/>
            <a:ext cx="4114800" cy="533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Experiment step</a:t>
            </a:r>
            <a:endParaRPr lang="en-US" b="1" dirty="0">
              <a:solidFill>
                <a:schemeClr val="tx1"/>
              </a:solidFill>
            </a:endParaRPr>
          </a:p>
        </p:txBody>
      </p:sp>
      <p:sp>
        <p:nvSpPr>
          <p:cNvPr id="13314" name="Rectangle 2"/>
          <p:cNvSpPr>
            <a:spLocks noChangeArrowheads="1"/>
          </p:cNvSpPr>
          <p:nvPr/>
        </p:nvSpPr>
        <p:spPr bwMode="auto">
          <a:xfrm>
            <a:off x="304800" y="3886200"/>
            <a:ext cx="5029200" cy="2677656"/>
          </a:xfrm>
          <a:prstGeom prst="rect">
            <a:avLst/>
          </a:prstGeom>
          <a:solidFill>
            <a:schemeClr val="bg1"/>
          </a:solidFill>
          <a:ln w="9525">
            <a:solidFill>
              <a:schemeClr val="tx1"/>
            </a:solid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 typeface="Arial" pitchFamily="34" charset="0"/>
              <a:buChar char="•"/>
              <a:tabLst>
                <a:tab pos="1028700" algn="l"/>
                <a:tab pos="1846263" algn="l"/>
              </a:tabLst>
            </a:pPr>
            <a:r>
              <a:rPr kumimoji="0" lang="en-US" sz="2400" b="0"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Place the unloaded cantilever as show.</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Arial" pitchFamily="34" charset="0"/>
              <a:buChar char="•"/>
              <a:tabLst>
                <a:tab pos="1028700" algn="l"/>
                <a:tab pos="1846263" algn="l"/>
              </a:tabLst>
            </a:pPr>
            <a:r>
              <a:rPr kumimoji="0" lang="en-US" sz="2400" b="0"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Attach the weight to the free end of </a:t>
            </a:r>
          </a:p>
          <a:p>
            <a:pPr marL="0" marR="0" lvl="0" indent="0" algn="just" defTabSz="914400" rtl="0" eaLnBrk="0" fontAlgn="base" latinLnBrk="0" hangingPunct="0">
              <a:lnSpc>
                <a:spcPct val="100000"/>
              </a:lnSpc>
              <a:spcBef>
                <a:spcPct val="0"/>
              </a:spcBef>
              <a:spcAft>
                <a:spcPct val="0"/>
              </a:spcAft>
              <a:buClrTx/>
              <a:buSzTx/>
              <a:tabLst>
                <a:tab pos="1028700" algn="l"/>
                <a:tab pos="1846263" algn="l"/>
              </a:tabLst>
            </a:pPr>
            <a:r>
              <a:rPr kumimoji="0" lang="en-US" sz="2400" b="0"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  the</a:t>
            </a:r>
            <a:r>
              <a:rPr kumimoji="0" lang="en-US" sz="2400" b="0" i="0" u="none" strike="noStrike" cap="none" normalizeH="0" dirty="0" smtClean="0">
                <a:ln>
                  <a:noFill/>
                </a:ln>
                <a:solidFill>
                  <a:schemeClr val="tx1"/>
                </a:solidFill>
                <a:effectLst/>
                <a:latin typeface="Times New Roman" pitchFamily="18" charset="0"/>
                <a:ea typeface="Calibri" charset="0"/>
                <a:cs typeface="Times New Roman" pitchFamily="18" charset="0"/>
              </a:rPr>
              <a:t> </a:t>
            </a:r>
            <a:r>
              <a:rPr kumimoji="0" lang="en-US" sz="2400" b="0"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cantilever using a band.</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Arial" pitchFamily="34" charset="0"/>
              <a:buChar char="•"/>
              <a:tabLst>
                <a:tab pos="1028700" algn="l"/>
                <a:tab pos="1846263" algn="l"/>
              </a:tabLst>
            </a:pPr>
            <a:r>
              <a:rPr kumimoji="0" lang="en-US" sz="2400" b="0"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Give a small vibration on the end of the      </a:t>
            </a:r>
            <a:r>
              <a:rPr kumimoji="0" lang="en-US" sz="2400" b="0" i="0" u="none" strike="noStrike" cap="none" normalizeH="0" dirty="0" smtClean="0">
                <a:ln>
                  <a:noFill/>
                </a:ln>
                <a:solidFill>
                  <a:schemeClr val="tx1"/>
                </a:solidFill>
                <a:effectLst/>
                <a:latin typeface="Times New Roman" pitchFamily="18" charset="0"/>
                <a:ea typeface="Calibri" charset="0"/>
                <a:cs typeface="Times New Roman" pitchFamily="18" charset="0"/>
              </a:rPr>
              <a:t>    </a:t>
            </a:r>
            <a:r>
              <a:rPr kumimoji="0" lang="en-US" sz="2400" b="0"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cantilever.</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Arial" pitchFamily="34" charset="0"/>
              <a:buChar char="•"/>
              <a:tabLst>
                <a:tab pos="1028700" algn="l"/>
                <a:tab pos="1846263" algn="l"/>
              </a:tabLst>
            </a:pPr>
            <a:r>
              <a:rPr kumimoji="0" lang="en-US" sz="2400" b="0"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Measure the time for 10 oscillations.</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just" defTabSz="914400" rtl="0" eaLnBrk="0" fontAlgn="base" latinLnBrk="0" hangingPunct="0">
              <a:lnSpc>
                <a:spcPct val="100000"/>
              </a:lnSpc>
              <a:spcBef>
                <a:spcPct val="0"/>
              </a:spcBef>
              <a:spcAft>
                <a:spcPct val="0"/>
              </a:spcAft>
              <a:buClrTx/>
              <a:buSzTx/>
              <a:buFont typeface="Arial" pitchFamily="34" charset="0"/>
              <a:buChar char="•"/>
              <a:tabLst>
                <a:tab pos="1028700" algn="l"/>
                <a:tab pos="1846263" algn="l"/>
              </a:tabLst>
            </a:pPr>
            <a:r>
              <a:rPr kumimoji="0" lang="en-US" sz="2400" b="0"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Repeat for several lengths.</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11" name="TextBox 10"/>
          <p:cNvSpPr txBox="1"/>
          <p:nvPr/>
        </p:nvSpPr>
        <p:spPr>
          <a:xfrm>
            <a:off x="914400" y="3200400"/>
            <a:ext cx="3657600" cy="523220"/>
          </a:xfrm>
          <a:prstGeom prst="rect">
            <a:avLst/>
          </a:prstGeom>
          <a:noFill/>
        </p:spPr>
        <p:txBody>
          <a:bodyPr wrap="square" rtlCol="0">
            <a:spAutoFit/>
          </a:bodyPr>
          <a:lstStyle/>
          <a:p>
            <a:r>
              <a:rPr lang="en-US" sz="2800" b="1" u="sng" dirty="0" smtClean="0"/>
              <a:t>Procedure</a:t>
            </a:r>
            <a:endParaRPr lang="en-US" sz="2800" b="1" u="sng"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sp>
        <p:nvSpPr>
          <p:cNvPr id="5" name="Rectangle 4"/>
          <p:cNvSpPr/>
          <p:nvPr/>
        </p:nvSpPr>
        <p:spPr>
          <a:xfrm>
            <a:off x="1143000" y="533400"/>
            <a:ext cx="6421310" cy="523220"/>
          </a:xfrm>
          <a:prstGeom prst="rect">
            <a:avLst/>
          </a:prstGeom>
        </p:spPr>
        <p:txBody>
          <a:bodyPr wrap="none">
            <a:spAutoFit/>
          </a:bodyPr>
          <a:lstStyle/>
          <a:p>
            <a:r>
              <a:rPr lang="en-US" sz="2800" b="1" u="sng" dirty="0" smtClean="0">
                <a:latin typeface="Times New Roman" pitchFamily="18" charset="0"/>
                <a:cs typeface="Times New Roman" pitchFamily="18" charset="0"/>
              </a:rPr>
              <a:t>Lee’s Method For Thermal Conductivity</a:t>
            </a:r>
            <a:endParaRPr lang="en-US" sz="2800" b="1" u="sng" dirty="0">
              <a:latin typeface="Times New Roman" pitchFamily="18" charset="0"/>
              <a:cs typeface="Times New Roman" pitchFamily="18" charset="0"/>
            </a:endParaRPr>
          </a:p>
        </p:txBody>
      </p:sp>
      <p:sp>
        <p:nvSpPr>
          <p:cNvPr id="6" name="Rectangle 5"/>
          <p:cNvSpPr/>
          <p:nvPr/>
        </p:nvSpPr>
        <p:spPr>
          <a:xfrm>
            <a:off x="304800" y="1378803"/>
            <a:ext cx="8305800" cy="830997"/>
          </a:xfrm>
          <a:prstGeom prst="rect">
            <a:avLst/>
          </a:prstGeom>
        </p:spPr>
        <p:txBody>
          <a:bodyPr wrap="square">
            <a:spAutoFit/>
          </a:bodyPr>
          <a:lstStyle/>
          <a:p>
            <a:pPr algn="just"/>
            <a:r>
              <a:rPr lang="en-US" sz="2400" dirty="0" smtClean="0">
                <a:latin typeface="Times New Roman" pitchFamily="18" charset="0"/>
                <a:cs typeface="Times New Roman" pitchFamily="18" charset="0"/>
              </a:rPr>
              <a:t>To determine the coefficient of thermal conductivity of  fiberglass  using Lee's disc apparatus</a:t>
            </a:r>
            <a:endParaRPr lang="en-US" sz="2400" dirty="0">
              <a:latin typeface="Times New Roman" pitchFamily="18" charset="0"/>
              <a:cs typeface="Times New Roman" pitchFamily="18" charset="0"/>
            </a:endParaRPr>
          </a:p>
        </p:txBody>
      </p:sp>
      <p:sp>
        <p:nvSpPr>
          <p:cNvPr id="53257" name="Rectangle 9"/>
          <p:cNvSpPr>
            <a:spLocks noChangeArrowheads="1"/>
          </p:cNvSpPr>
          <p:nvPr/>
        </p:nvSpPr>
        <p:spPr bwMode="auto">
          <a:xfrm>
            <a:off x="304800" y="2826603"/>
            <a:ext cx="8077200"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At the steady state, rate of heat transfer (H) by conduction is given by;</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
        <p:nvSpPr>
          <p:cNvPr id="5325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3260" name="Rectangle 12"/>
          <p:cNvSpPr>
            <a:spLocks noChangeArrowheads="1"/>
          </p:cNvSpPr>
          <p:nvPr/>
        </p:nvSpPr>
        <p:spPr bwMode="auto">
          <a:xfrm>
            <a:off x="0" y="1152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3262" name="Rectangle 1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3261" name="Picture 13"/>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362200" y="3886200"/>
            <a:ext cx="1657350" cy="695325"/>
          </a:xfrm>
          <a:prstGeom prst="rect">
            <a:avLst/>
          </a:prstGeom>
          <a:noFill/>
        </p:spPr>
      </p:pic>
      <p:sp>
        <p:nvSpPr>
          <p:cNvPr id="53263" name="Rectangle 15"/>
          <p:cNvSpPr>
            <a:spLocks noChangeArrowheads="1"/>
          </p:cNvSpPr>
          <p:nvPr/>
        </p:nvSpPr>
        <p:spPr bwMode="auto">
          <a:xfrm>
            <a:off x="0" y="11525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3264" name="Rectangle 16"/>
          <p:cNvSpPr>
            <a:spLocks noChangeArrowheads="1"/>
          </p:cNvSpPr>
          <p:nvPr/>
        </p:nvSpPr>
        <p:spPr bwMode="auto">
          <a:xfrm>
            <a:off x="304800" y="4572000"/>
            <a:ext cx="91440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Where,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k         - Thermal conductivity of the sample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A         - Cross sectional area,</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T</a:t>
            </a:r>
            <a:r>
              <a:rPr kumimoji="0" lang="en-US" sz="2400" b="0" i="0" u="none" strike="noStrike" cap="none" normalizeH="0" baseline="-30000" dirty="0" smtClean="0">
                <a:ln>
                  <a:noFill/>
                </a:ln>
                <a:solidFill>
                  <a:schemeClr val="tx1"/>
                </a:solidFill>
                <a:effectLst/>
                <a:latin typeface="Times New Roman" pitchFamily="18" charset="0"/>
                <a:ea typeface="Times New Roman" pitchFamily="18" charset="0"/>
                <a:cs typeface="Times New Roman" pitchFamily="18" charset="0"/>
              </a:rPr>
              <a:t>2</a:t>
            </a:r>
            <a:r>
              <a:rPr kumimoji="0" lang="en-US" sz="2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 T</a:t>
            </a:r>
            <a:r>
              <a:rPr kumimoji="0" lang="en-US" sz="2400" b="0" i="0" u="none" strike="noStrike" cap="none" normalizeH="0" baseline="-30000" dirty="0" smtClean="0">
                <a:ln>
                  <a:noFill/>
                </a:ln>
                <a:solidFill>
                  <a:schemeClr val="tx1"/>
                </a:solidFill>
                <a:effectLst/>
                <a:latin typeface="Times New Roman" pitchFamily="18" charset="0"/>
                <a:ea typeface="Times New Roman" pitchFamily="18" charset="0"/>
                <a:cs typeface="Times New Roman" pitchFamily="18" charset="0"/>
              </a:rPr>
              <a:t>1   </a:t>
            </a:r>
            <a:r>
              <a:rPr kumimoji="0" lang="en-US" sz="2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 Temperature difference across the sample.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ea typeface="Times New Roman" pitchFamily="18" charset="0"/>
                <a:cs typeface="Times New Roman" pitchFamily="18" charset="0"/>
              </a:rPr>
              <a:t>x          - Thickness of the bad conductor </a:t>
            </a:r>
            <a:endParaRPr kumimoji="0" lang="en-US" sz="24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pic>
        <p:nvPicPr>
          <p:cNvPr id="5" name="Picture 4" descr="IMG_2660.JPG"/>
          <p:cNvPicPr/>
          <p:nvPr/>
        </p:nvPicPr>
        <p:blipFill>
          <a:blip r:embed="rId3" cstate="print"/>
          <a:stretch>
            <a:fillRect/>
          </a:stretch>
        </p:blipFill>
        <p:spPr>
          <a:xfrm>
            <a:off x="609600" y="457200"/>
            <a:ext cx="4062656" cy="2895600"/>
          </a:xfrm>
          <a:prstGeom prst="rect">
            <a:avLst/>
          </a:prstGeom>
          <a:ln w="6350">
            <a:solidFill>
              <a:schemeClr val="tx1"/>
            </a:solidFill>
          </a:ln>
        </p:spPr>
      </p:pic>
      <p:sp>
        <p:nvSpPr>
          <p:cNvPr id="54273" name="Text Box 1"/>
          <p:cNvSpPr txBox="1">
            <a:spLocks noChangeArrowheads="1"/>
          </p:cNvSpPr>
          <p:nvPr/>
        </p:nvSpPr>
        <p:spPr bwMode="auto">
          <a:xfrm>
            <a:off x="609600" y="2819400"/>
            <a:ext cx="4038600" cy="534988"/>
          </a:xfrm>
          <a:prstGeom prst="rect">
            <a:avLst/>
          </a:prstGeom>
          <a:solidFill>
            <a:srgbClr val="272727">
              <a:alpha val="7000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b="1" i="0" u="none" strike="noStrike" cap="none" normalizeH="0" baseline="0" dirty="0" smtClean="0">
                <a:ln>
                  <a:noFill/>
                </a:ln>
                <a:solidFill>
                  <a:schemeClr val="bg1"/>
                </a:solidFill>
                <a:effectLst/>
                <a:latin typeface="Times New Roman" pitchFamily="18" charset="0"/>
                <a:cs typeface="Times New Roman" pitchFamily="18" charset="0"/>
              </a:rPr>
              <a:t>Sliced Fiberglass samples</a:t>
            </a:r>
          </a:p>
        </p:txBody>
      </p:sp>
      <p:pic>
        <p:nvPicPr>
          <p:cNvPr id="7" name="Picture 6" descr="IMG_2668.JPG"/>
          <p:cNvPicPr/>
          <p:nvPr/>
        </p:nvPicPr>
        <p:blipFill>
          <a:blip r:embed="rId4" cstate="print"/>
          <a:srcRect r="11286"/>
          <a:stretch>
            <a:fillRect/>
          </a:stretch>
        </p:blipFill>
        <p:spPr>
          <a:xfrm>
            <a:off x="4953000" y="648148"/>
            <a:ext cx="3885976" cy="2780852"/>
          </a:xfrm>
          <a:prstGeom prst="rect">
            <a:avLst/>
          </a:prstGeom>
          <a:ln>
            <a:solidFill>
              <a:schemeClr val="tx1"/>
            </a:solidFill>
          </a:ln>
        </p:spPr>
      </p:pic>
      <p:sp>
        <p:nvSpPr>
          <p:cNvPr id="54274" name="Text Box 2"/>
          <p:cNvSpPr txBox="1">
            <a:spLocks noChangeArrowheads="1"/>
          </p:cNvSpPr>
          <p:nvPr/>
        </p:nvSpPr>
        <p:spPr bwMode="auto">
          <a:xfrm>
            <a:off x="4953000" y="2895600"/>
            <a:ext cx="3856038" cy="534987"/>
          </a:xfrm>
          <a:prstGeom prst="rect">
            <a:avLst/>
          </a:prstGeom>
          <a:solidFill>
            <a:srgbClr val="272727">
              <a:alpha val="7000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b="1" i="0" u="none" strike="noStrike" cap="none" normalizeH="0" baseline="0" dirty="0" smtClean="0">
                <a:ln>
                  <a:noFill/>
                </a:ln>
                <a:solidFill>
                  <a:schemeClr val="bg1"/>
                </a:solidFill>
                <a:effectLst/>
                <a:latin typeface="Times New Roman" pitchFamily="18" charset="0"/>
                <a:cs typeface="Times New Roman" pitchFamily="18" charset="0"/>
              </a:rPr>
              <a:t>Lee’s Apparatus</a:t>
            </a:r>
          </a:p>
        </p:txBody>
      </p:sp>
      <p:pic>
        <p:nvPicPr>
          <p:cNvPr id="9" name="Picture 8" descr="IMG_2954.JPG"/>
          <p:cNvPicPr/>
          <p:nvPr/>
        </p:nvPicPr>
        <p:blipFill>
          <a:blip r:embed="rId5" cstate="print"/>
          <a:srcRect l="11146" t="8248" r="7154"/>
          <a:stretch>
            <a:fillRect/>
          </a:stretch>
        </p:blipFill>
        <p:spPr>
          <a:xfrm rot="10800000">
            <a:off x="2590800" y="3429000"/>
            <a:ext cx="3858110" cy="3238052"/>
          </a:xfrm>
          <a:prstGeom prst="rect">
            <a:avLst/>
          </a:prstGeom>
          <a:ln>
            <a:solidFill>
              <a:schemeClr val="tx1"/>
            </a:solidFill>
          </a:ln>
        </p:spPr>
      </p:pic>
      <p:sp>
        <p:nvSpPr>
          <p:cNvPr id="54275" name="Text Box 3"/>
          <p:cNvSpPr txBox="1">
            <a:spLocks noChangeArrowheads="1"/>
          </p:cNvSpPr>
          <p:nvPr/>
        </p:nvSpPr>
        <p:spPr bwMode="auto">
          <a:xfrm>
            <a:off x="2590800" y="3581400"/>
            <a:ext cx="3856038" cy="534988"/>
          </a:xfrm>
          <a:prstGeom prst="rect">
            <a:avLst/>
          </a:prstGeom>
          <a:solidFill>
            <a:srgbClr val="272727">
              <a:alpha val="7000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600"/>
              </a:spcBef>
              <a:spcAft>
                <a:spcPct val="0"/>
              </a:spcAft>
              <a:buClrTx/>
              <a:buSzTx/>
              <a:buFontTx/>
              <a:buNone/>
              <a:tabLst/>
            </a:pPr>
            <a:r>
              <a:rPr kumimoji="0" lang="en-US" sz="1600" b="1" i="0" u="none" strike="noStrike" cap="none" normalizeH="0" baseline="0" dirty="0" smtClean="0">
                <a:ln>
                  <a:noFill/>
                </a:ln>
                <a:solidFill>
                  <a:schemeClr val="bg1"/>
                </a:solidFill>
                <a:effectLst/>
                <a:latin typeface="Times New Roman" pitchFamily="18" charset="0"/>
                <a:cs typeface="Times New Roman" pitchFamily="18" charset="0"/>
              </a:rPr>
              <a:t>Practical Setup</a:t>
            </a:r>
            <a:endParaRPr kumimoji="0" lang="en-US" sz="1800" b="1" i="0" u="none" strike="noStrike" cap="none" normalizeH="0" baseline="0" dirty="0" smtClean="0">
              <a:ln>
                <a:noFill/>
              </a:ln>
              <a:solidFill>
                <a:schemeClr val="bg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sp>
        <p:nvSpPr>
          <p:cNvPr id="55302" name="Rectangle 6"/>
          <p:cNvSpPr>
            <a:spLocks noChangeArrowheads="1"/>
          </p:cNvSpPr>
          <p:nvPr/>
        </p:nvSpPr>
        <p:spPr bwMode="auto">
          <a:xfrm>
            <a:off x="965437" y="205026"/>
            <a:ext cx="3225563" cy="86177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smtClean="0">
              <a:ln>
                <a:noFill/>
              </a:ln>
              <a:solidFill>
                <a:schemeClr val="tx1"/>
              </a:solidFill>
              <a:effectLst/>
              <a:latin typeface="Gobold Bold Italic" charset="0"/>
              <a:ea typeface="Calibri" charset="0"/>
              <a:cs typeface="Calibri"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800" b="1" i="0" u="sng" strike="noStrike" cap="none" normalizeH="0" baseline="0" dirty="0" smtClean="0">
                <a:ln>
                  <a:noFill/>
                </a:ln>
                <a:solidFill>
                  <a:schemeClr val="tx1"/>
                </a:solidFill>
                <a:effectLst/>
                <a:latin typeface="Times New Roman" pitchFamily="18" charset="0"/>
                <a:ea typeface="Calibri" charset="0"/>
                <a:cs typeface="Times New Roman" pitchFamily="18" charset="0"/>
              </a:rPr>
              <a:t>Chemical Reactions</a:t>
            </a:r>
            <a:endParaRPr kumimoji="0" lang="en-US" sz="2800" b="1" i="0" u="sng"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55305" name="Picture 148" descr="673807872_6cd664c135.jpg"/>
          <p:cNvPicPr>
            <a:picLocks noChangeAspect="1" noChangeArrowheads="1"/>
          </p:cNvPicPr>
          <p:nvPr/>
        </p:nvPicPr>
        <p:blipFill>
          <a:blip r:embed="rId3"/>
          <a:srcRect l="14807" r="19270" b="12079"/>
          <a:stretch>
            <a:fillRect/>
          </a:stretch>
        </p:blipFill>
        <p:spPr bwMode="auto">
          <a:xfrm>
            <a:off x="1227138" y="3365500"/>
            <a:ext cx="1730726" cy="3175533"/>
          </a:xfrm>
          <a:prstGeom prst="rect">
            <a:avLst/>
          </a:prstGeom>
          <a:noFill/>
          <a:ln w="6350">
            <a:solidFill>
              <a:schemeClr val="tx1"/>
            </a:solidFill>
          </a:ln>
        </p:spPr>
      </p:pic>
      <p:pic>
        <p:nvPicPr>
          <p:cNvPr id="55304" name="Picture 150" descr="il_570xN.305092497.jpg"/>
          <p:cNvPicPr>
            <a:picLocks noChangeAspect="1" noChangeArrowheads="1"/>
          </p:cNvPicPr>
          <p:nvPr/>
        </p:nvPicPr>
        <p:blipFill>
          <a:blip r:embed="rId4"/>
          <a:srcRect l="30476" t="1939" r="29407" b="1939"/>
          <a:stretch>
            <a:fillRect/>
          </a:stretch>
        </p:blipFill>
        <p:spPr bwMode="auto">
          <a:xfrm>
            <a:off x="3373437" y="3365500"/>
            <a:ext cx="1612100" cy="3199867"/>
          </a:xfrm>
          <a:prstGeom prst="rect">
            <a:avLst/>
          </a:prstGeom>
          <a:noFill/>
          <a:ln w="6350">
            <a:solidFill>
              <a:schemeClr val="tx1"/>
            </a:solidFill>
          </a:ln>
        </p:spPr>
      </p:pic>
      <p:pic>
        <p:nvPicPr>
          <p:cNvPr id="55303" name="Picture 151" descr="nitric-acid-laboratory-bottle-.jpg"/>
          <p:cNvPicPr>
            <a:picLocks noChangeAspect="1" noChangeArrowheads="1"/>
          </p:cNvPicPr>
          <p:nvPr/>
        </p:nvPicPr>
        <p:blipFill>
          <a:blip r:embed="rId5"/>
          <a:srcRect l="23326" r="24480" b="18980"/>
          <a:stretch>
            <a:fillRect/>
          </a:stretch>
        </p:blipFill>
        <p:spPr bwMode="auto">
          <a:xfrm>
            <a:off x="5418138" y="3365500"/>
            <a:ext cx="1671414" cy="3187700"/>
          </a:xfrm>
          <a:prstGeom prst="rect">
            <a:avLst/>
          </a:prstGeom>
          <a:noFill/>
          <a:ln w="6350">
            <a:solidFill>
              <a:schemeClr val="tx1"/>
            </a:solidFill>
          </a:ln>
        </p:spPr>
      </p:pic>
      <p:sp>
        <p:nvSpPr>
          <p:cNvPr id="55306"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5307" name="Rectangle 11"/>
          <p:cNvSpPr>
            <a:spLocks noChangeArrowheads="1"/>
          </p:cNvSpPr>
          <p:nvPr/>
        </p:nvSpPr>
        <p:spPr bwMode="auto">
          <a:xfrm>
            <a:off x="762000" y="1337608"/>
            <a:ext cx="6324600" cy="193899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Several chemicals were used to check the chemical reactions in each layer.3 samples from each layer were used each time. Fifteen minutes of time was given for the reaction. Following chemicals were used.HNO</a:t>
            </a:r>
            <a:r>
              <a:rPr kumimoji="0" lang="en-US" sz="2400" b="0" i="0" u="none" strike="noStrike" cap="none" normalizeH="0" baseline="-30000" dirty="0" smtClean="0">
                <a:ln>
                  <a:noFill/>
                </a:ln>
                <a:solidFill>
                  <a:schemeClr val="tx1"/>
                </a:solidFill>
                <a:effectLst/>
                <a:latin typeface="Times New Roman" pitchFamily="18" charset="0"/>
                <a:ea typeface="Calibri" charset="0"/>
                <a:cs typeface="Times New Roman" pitchFamily="18" charset="0"/>
              </a:rPr>
              <a:t>3</a:t>
            </a:r>
            <a:r>
              <a:rPr kumimoji="0" lang="en-US" sz="2400" b="0"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,H</a:t>
            </a:r>
            <a:r>
              <a:rPr kumimoji="0" lang="en-US" sz="2400" b="0" i="0" u="none" strike="noStrike" cap="none" normalizeH="0" baseline="-30000" dirty="0" smtClean="0">
                <a:ln>
                  <a:noFill/>
                </a:ln>
                <a:solidFill>
                  <a:schemeClr val="tx1"/>
                </a:solidFill>
                <a:effectLst/>
                <a:latin typeface="Times New Roman" pitchFamily="18" charset="0"/>
                <a:ea typeface="Calibri" charset="0"/>
                <a:cs typeface="Times New Roman" pitchFamily="18" charset="0"/>
              </a:rPr>
              <a:t>2</a:t>
            </a:r>
            <a:r>
              <a:rPr kumimoji="0" lang="en-US" sz="2400" b="0"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SO</a:t>
            </a:r>
            <a:r>
              <a:rPr kumimoji="0" lang="en-US" sz="2400" b="0" i="0" u="none" strike="noStrike" cap="none" normalizeH="0" baseline="-30000" dirty="0" smtClean="0">
                <a:ln>
                  <a:noFill/>
                </a:ln>
                <a:solidFill>
                  <a:schemeClr val="tx1"/>
                </a:solidFill>
                <a:effectLst/>
                <a:latin typeface="Times New Roman" pitchFamily="18" charset="0"/>
                <a:ea typeface="Calibri" charset="0"/>
                <a:cs typeface="Times New Roman" pitchFamily="18" charset="0"/>
              </a:rPr>
              <a:t>4</a:t>
            </a:r>
            <a:r>
              <a:rPr kumimoji="0" lang="en-US" sz="2400" b="0"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,HCl</a:t>
            </a:r>
            <a:r>
              <a:rPr kumimoji="0" lang="en-US" sz="1400" b="0" i="0" u="none" strike="noStrike" cap="none" normalizeH="0" baseline="0" dirty="0" smtClean="0">
                <a:ln>
                  <a:noFill/>
                </a:ln>
                <a:solidFill>
                  <a:schemeClr val="tx1"/>
                </a:solidFill>
                <a:effectLst/>
                <a:latin typeface="Calibri" charset="0"/>
                <a:ea typeface="Calibri" charset="0"/>
                <a:cs typeface="Calibri" charset="0"/>
              </a:rPr>
              <a: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sp>
        <p:nvSpPr>
          <p:cNvPr id="5" name="Rectangle 4"/>
          <p:cNvSpPr/>
          <p:nvPr/>
        </p:nvSpPr>
        <p:spPr>
          <a:xfrm>
            <a:off x="533400" y="628471"/>
            <a:ext cx="7924800" cy="1200329"/>
          </a:xfrm>
          <a:prstGeom prst="rect">
            <a:avLst/>
          </a:prstGeom>
        </p:spPr>
        <p:txBody>
          <a:bodyPr wrap="square">
            <a:spAutoFit/>
          </a:bodyPr>
          <a:lstStyle/>
          <a:p>
            <a:pPr algn="just"/>
            <a:r>
              <a:rPr lang="en-US" sz="2400" dirty="0" smtClean="0">
                <a:latin typeface="Times New Roman" pitchFamily="18" charset="0"/>
                <a:cs typeface="Times New Roman" pitchFamily="18" charset="0"/>
              </a:rPr>
              <a:t>Observations were noted down in each and every time. While some chemicals react with the fiberglass samples some didn’t show any reactions.</a:t>
            </a:r>
            <a:endParaRPr lang="en-US" sz="2400" dirty="0">
              <a:latin typeface="Times New Roman" pitchFamily="18" charset="0"/>
              <a:cs typeface="Times New Roman" pitchFamily="18" charset="0"/>
            </a:endParaRPr>
          </a:p>
        </p:txBody>
      </p:sp>
      <p:pic>
        <p:nvPicPr>
          <p:cNvPr id="6" name="Picture 5" descr="Sulphuric_Acid.jpg"/>
          <p:cNvPicPr/>
          <p:nvPr/>
        </p:nvPicPr>
        <p:blipFill>
          <a:blip r:embed="rId3"/>
          <a:stretch>
            <a:fillRect/>
          </a:stretch>
        </p:blipFill>
        <p:spPr>
          <a:xfrm>
            <a:off x="2811892" y="2574664"/>
            <a:ext cx="3520216" cy="2302136"/>
          </a:xfrm>
          <a:prstGeom prst="rect">
            <a:avLst/>
          </a:prstGeom>
          <a:ln w="6350">
            <a:solidFill>
              <a:schemeClr val="tx1"/>
            </a:solidFill>
          </a:ln>
        </p:spPr>
      </p:pic>
      <p:sp>
        <p:nvSpPr>
          <p:cNvPr id="56321" name="Text Box 1"/>
          <p:cNvSpPr txBox="1">
            <a:spLocks noChangeArrowheads="1"/>
          </p:cNvSpPr>
          <p:nvPr/>
        </p:nvSpPr>
        <p:spPr bwMode="auto">
          <a:xfrm>
            <a:off x="2819400" y="2803264"/>
            <a:ext cx="3530600" cy="381000"/>
          </a:xfrm>
          <a:prstGeom prst="rect">
            <a:avLst/>
          </a:prstGeom>
          <a:solidFill>
            <a:srgbClr val="272727">
              <a:alpha val="60001"/>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2000" b="0" i="0" u="none" strike="noStrike" cap="none" normalizeH="0" baseline="0" dirty="0" smtClean="0">
                <a:ln>
                  <a:noFill/>
                </a:ln>
                <a:solidFill>
                  <a:schemeClr val="bg1"/>
                </a:solidFill>
                <a:effectLst/>
                <a:latin typeface="Times New Roman" pitchFamily="18" charset="0"/>
                <a:cs typeface="Times New Roman" pitchFamily="18" charset="0"/>
              </a:rPr>
              <a:t>Observations</a:t>
            </a:r>
            <a:endParaRPr kumimoji="0" lang="en-US" sz="1800" b="0" i="0" u="none" strike="noStrike" cap="none" normalizeH="0" baseline="0" dirty="0" smtClean="0">
              <a:ln>
                <a:noFill/>
              </a:ln>
              <a:solidFill>
                <a:schemeClr val="bg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274638"/>
            <a:ext cx="4495800" cy="1143000"/>
          </a:xfrm>
        </p:spPr>
        <p:txBody>
          <a:bodyPr/>
          <a:lstStyle/>
          <a:p>
            <a:r>
              <a:rPr lang="en-US" dirty="0" smtClean="0">
                <a:latin typeface="Gobold Bold Italic" pitchFamily="2" charset="0"/>
              </a:rPr>
              <a:t>Fiber glass?</a:t>
            </a:r>
            <a:endParaRPr lang="en-US" dirty="0">
              <a:latin typeface="Gobold Bold Italic" pitchFamily="2" charset="0"/>
            </a:endParaRPr>
          </a:p>
        </p:txBody>
      </p:sp>
      <p:cxnSp>
        <p:nvCxnSpPr>
          <p:cNvPr id="6" name="Straight Connector 5"/>
          <p:cNvCxnSpPr/>
          <p:nvPr/>
        </p:nvCxnSpPr>
        <p:spPr>
          <a:xfrm>
            <a:off x="2971800" y="1219200"/>
            <a:ext cx="3429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048000" y="455612"/>
            <a:ext cx="3429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Rectangle 1"/>
          <p:cNvSpPr>
            <a:spLocks noChangeArrowheads="1"/>
          </p:cNvSpPr>
          <p:nvPr/>
        </p:nvSpPr>
        <p:spPr bwMode="auto">
          <a:xfrm>
            <a:off x="1447800" y="1905000"/>
            <a:ext cx="6934200"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0062C0"/>
                </a:solidFill>
                <a:effectLst/>
                <a:ea typeface="Calibri" pitchFamily="34" charset="0"/>
                <a:cs typeface="Calibri" pitchFamily="34" charset="0"/>
              </a:rPr>
              <a:t>Fiberglass </a:t>
            </a:r>
            <a:r>
              <a:rPr kumimoji="0" lang="en-US" sz="2800" b="0" i="0" u="none" strike="noStrike" cap="none" normalizeH="0" baseline="0" dirty="0" smtClean="0">
                <a:ln>
                  <a:noFill/>
                </a:ln>
                <a:solidFill>
                  <a:srgbClr val="000000"/>
                </a:solidFill>
                <a:effectLst/>
                <a:ea typeface="Calibri" pitchFamily="34" charset="0"/>
                <a:cs typeface="Calibri" pitchFamily="34" charset="0"/>
              </a:rPr>
              <a:t>refers to a group of products made from individual glass</a:t>
            </a:r>
            <a:r>
              <a:rPr lang="en-US" sz="2800" dirty="0" smtClean="0">
                <a:solidFill>
                  <a:srgbClr val="000000"/>
                </a:solidFill>
                <a:ea typeface="Calibri" pitchFamily="34" charset="0"/>
                <a:cs typeface="Arial" pitchFamily="34" charset="0"/>
              </a:rPr>
              <a:t> </a:t>
            </a:r>
            <a:r>
              <a:rPr kumimoji="0" lang="en-US" sz="2800" b="0" i="0" u="none" strike="noStrike" cap="none" normalizeH="0" baseline="0" dirty="0" smtClean="0">
                <a:ln>
                  <a:noFill/>
                </a:ln>
                <a:solidFill>
                  <a:srgbClr val="000000"/>
                </a:solidFill>
                <a:effectLst/>
                <a:ea typeface="Calibri" pitchFamily="34" charset="0"/>
                <a:cs typeface="Arial" pitchFamily="34" charset="0"/>
              </a:rPr>
              <a:t>fibers combined into a variety of forms.</a:t>
            </a:r>
            <a:r>
              <a:rPr kumimoji="0" lang="en-US" sz="2800" b="0" i="0" u="none" strike="noStrike" cap="none" normalizeH="0" baseline="0" dirty="0" smtClean="0">
                <a:ln>
                  <a:noFill/>
                </a:ln>
                <a:solidFill>
                  <a:schemeClr val="tx1"/>
                </a:solidFill>
                <a:effectLst/>
                <a:cs typeface="Arial" pitchFamily="34" charset="0"/>
              </a:rPr>
              <a:t> </a:t>
            </a:r>
          </a:p>
        </p:txBody>
      </p:sp>
      <p:sp>
        <p:nvSpPr>
          <p:cNvPr id="11" name="TextBox 10"/>
          <p:cNvSpPr txBox="1"/>
          <p:nvPr/>
        </p:nvSpPr>
        <p:spPr>
          <a:xfrm>
            <a:off x="1676400" y="1676400"/>
            <a:ext cx="5867400" cy="954107"/>
          </a:xfrm>
          <a:prstGeom prst="rect">
            <a:avLst/>
          </a:prstGeom>
          <a:noFill/>
        </p:spPr>
        <p:txBody>
          <a:bodyPr wrap="square" rtlCol="0">
            <a:spAutoFit/>
          </a:bodyPr>
          <a:lstStyle/>
          <a:p>
            <a:endParaRPr lang="en-US" sz="2800" dirty="0" smtClean="0"/>
          </a:p>
          <a:p>
            <a:endParaRPr lang="en-US" sz="2800" dirty="0" smtClean="0"/>
          </a:p>
        </p:txBody>
      </p:sp>
      <p:sp>
        <p:nvSpPr>
          <p:cNvPr id="14" name="Rectangle 13"/>
          <p:cNvSpPr/>
          <p:nvPr/>
        </p:nvSpPr>
        <p:spPr>
          <a:xfrm>
            <a:off x="3429000" y="3733800"/>
            <a:ext cx="2209800" cy="533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Gobold Bold Italic" pitchFamily="2" charset="0"/>
              </a:rPr>
              <a:t>Glass Fiber</a:t>
            </a:r>
            <a:endParaRPr lang="en-US" sz="2000" dirty="0">
              <a:solidFill>
                <a:schemeClr val="tx1"/>
              </a:solidFill>
              <a:latin typeface="Gobold Bold Italic" pitchFamily="2" charset="0"/>
            </a:endParaRPr>
          </a:p>
        </p:txBody>
      </p:sp>
      <p:sp>
        <p:nvSpPr>
          <p:cNvPr id="17" name="Rectangle 16"/>
          <p:cNvSpPr/>
          <p:nvPr/>
        </p:nvSpPr>
        <p:spPr>
          <a:xfrm>
            <a:off x="1295400" y="5029200"/>
            <a:ext cx="2209800" cy="685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tx1"/>
              </a:solidFill>
              <a:latin typeface="Gobold Bold Italic" pitchFamily="2" charset="0"/>
            </a:endParaRPr>
          </a:p>
          <a:p>
            <a:pPr algn="ctr"/>
            <a:r>
              <a:rPr lang="en-US" sz="2000" dirty="0" smtClean="0">
                <a:solidFill>
                  <a:schemeClr val="tx1"/>
                </a:solidFill>
                <a:latin typeface="Gobold Bold Italic" pitchFamily="2" charset="0"/>
              </a:rPr>
              <a:t>Continuous fibers</a:t>
            </a:r>
          </a:p>
          <a:p>
            <a:pPr algn="ctr"/>
            <a:endParaRPr lang="en-US" dirty="0"/>
          </a:p>
        </p:txBody>
      </p:sp>
      <p:pic>
        <p:nvPicPr>
          <p:cNvPr id="38"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4000" cy="6858000"/>
          </a:xfrm>
          <a:prstGeom prst="rect">
            <a:avLst/>
          </a:prstGeom>
          <a:noFill/>
        </p:spPr>
      </p:pic>
      <p:sp>
        <p:nvSpPr>
          <p:cNvPr id="23" name="Title 1"/>
          <p:cNvSpPr txBox="1">
            <a:spLocks/>
          </p:cNvSpPr>
          <p:nvPr/>
        </p:nvSpPr>
        <p:spPr>
          <a:xfrm>
            <a:off x="2971800" y="381000"/>
            <a:ext cx="3429000" cy="685800"/>
          </a:xfrm>
          <a:prstGeom prst="rect">
            <a:avLst/>
          </a:prstGeom>
        </p:spPr>
        <p:txBody>
          <a:bodyPr vert="horz" lIns="91440" tIns="45720" rIns="91440" bIns="45720" rtlCol="0" anchor="ctr">
            <a:normAutofit fontScale="92500" lnSpcReduction="1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Preface</a:t>
            </a:r>
            <a:endParaRPr kumimoji="0" lang="en-US" sz="44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12" name="TextBox 11"/>
          <p:cNvSpPr txBox="1"/>
          <p:nvPr/>
        </p:nvSpPr>
        <p:spPr>
          <a:xfrm>
            <a:off x="1219200" y="1600201"/>
            <a:ext cx="7010400" cy="4524315"/>
          </a:xfrm>
          <a:prstGeom prst="rect">
            <a:avLst/>
          </a:prstGeom>
          <a:noFill/>
        </p:spPr>
        <p:txBody>
          <a:bodyPr wrap="square" rtlCol="0">
            <a:spAutoFit/>
          </a:bodyPr>
          <a:lstStyle/>
          <a:p>
            <a:r>
              <a:rPr lang="en-US" sz="3200" dirty="0" smtClean="0"/>
              <a:t>Fiberglass is a fiber reinforced polymer made of plastic reinforced by glass fiber, commonly woven into a mat. </a:t>
            </a:r>
          </a:p>
          <a:p>
            <a:endParaRPr lang="en-US" sz="3200" dirty="0" smtClean="0"/>
          </a:p>
          <a:p>
            <a:r>
              <a:rPr lang="en-US" sz="3200" dirty="0" smtClean="0"/>
              <a:t>Fiberglass is a strong lightweight material and is used for many products. Although it's not as strong and stiff as carbon fiber, it is less brittle, and its raw materials are much cheaper. </a:t>
            </a:r>
            <a:endParaRPr lang="en-US" sz="3200" dirty="0"/>
          </a:p>
        </p:txBody>
      </p:sp>
      <p:cxnSp>
        <p:nvCxnSpPr>
          <p:cNvPr id="15" name="Straight Connector 14"/>
          <p:cNvCxnSpPr/>
          <p:nvPr/>
        </p:nvCxnSpPr>
        <p:spPr>
          <a:xfrm>
            <a:off x="3733800" y="457200"/>
            <a:ext cx="19812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733800" y="989012"/>
            <a:ext cx="19812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plit orient="ver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nvPr>
        </p:nvGraphicFramePr>
        <p:xfrm>
          <a:off x="1637347" y="1987899"/>
          <a:ext cx="5869305" cy="3750564"/>
        </p:xfrm>
        <a:graphic>
          <a:graphicData uri="http://schemas.openxmlformats.org/drawingml/2006/table">
            <a:tbl>
              <a:tblPr/>
              <a:tblGrid>
                <a:gridCol w="863600"/>
                <a:gridCol w="1601470"/>
                <a:gridCol w="1800225"/>
                <a:gridCol w="1604010"/>
              </a:tblGrid>
              <a:tr h="0">
                <a:tc>
                  <a:txBody>
                    <a:bodyPr/>
                    <a:lstStyle/>
                    <a:p>
                      <a:pPr marL="0" marR="0" algn="ctr">
                        <a:lnSpc>
                          <a:spcPct val="115000"/>
                        </a:lnSpc>
                        <a:spcBef>
                          <a:spcPts val="600"/>
                        </a:spcBef>
                        <a:spcAft>
                          <a:spcPts val="0"/>
                        </a:spcAft>
                      </a:pPr>
                      <a:r>
                        <a:rPr lang="en-US" sz="1800">
                          <a:solidFill>
                            <a:srgbClr val="000000"/>
                          </a:solidFill>
                          <a:latin typeface="Calibri"/>
                          <a:ea typeface="Calibri"/>
                          <a:cs typeface="Calibri"/>
                        </a:rPr>
                        <a:t>Layer #</a:t>
                      </a:r>
                      <a:endParaRPr lang="en-US" sz="1100">
                        <a:solidFill>
                          <a:srgbClr val="000000"/>
                        </a:solidFill>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0"/>
                        </a:spcAft>
                      </a:pPr>
                      <a:r>
                        <a:rPr lang="en-US" sz="1800">
                          <a:solidFill>
                            <a:srgbClr val="000000"/>
                          </a:solidFill>
                          <a:latin typeface="Calibri"/>
                          <a:ea typeface="Calibri"/>
                          <a:cs typeface="Calibri"/>
                        </a:rPr>
                        <a:t>HNO</a:t>
                      </a:r>
                      <a:r>
                        <a:rPr lang="en-US" sz="1800" baseline="-25000">
                          <a:solidFill>
                            <a:srgbClr val="000000"/>
                          </a:solidFill>
                          <a:latin typeface="Calibri"/>
                          <a:ea typeface="Calibri"/>
                          <a:cs typeface="Calibri"/>
                        </a:rPr>
                        <a:t>3</a:t>
                      </a:r>
                      <a:endParaRPr lang="en-US" sz="1100">
                        <a:solidFill>
                          <a:srgbClr val="000000"/>
                        </a:solidFill>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0"/>
                        </a:spcAft>
                      </a:pPr>
                      <a:r>
                        <a:rPr lang="en-US" sz="1800">
                          <a:solidFill>
                            <a:srgbClr val="000000"/>
                          </a:solidFill>
                          <a:latin typeface="Calibri"/>
                          <a:ea typeface="Calibri"/>
                          <a:cs typeface="Calibri"/>
                        </a:rPr>
                        <a:t>H</a:t>
                      </a:r>
                      <a:r>
                        <a:rPr lang="en-US" sz="1800" baseline="-25000">
                          <a:solidFill>
                            <a:srgbClr val="000000"/>
                          </a:solidFill>
                          <a:latin typeface="Calibri"/>
                          <a:ea typeface="Calibri"/>
                          <a:cs typeface="Calibri"/>
                        </a:rPr>
                        <a:t>2</a:t>
                      </a:r>
                      <a:r>
                        <a:rPr lang="en-US" sz="1800">
                          <a:solidFill>
                            <a:srgbClr val="000000"/>
                          </a:solidFill>
                          <a:latin typeface="Calibri"/>
                          <a:ea typeface="Calibri"/>
                          <a:cs typeface="Calibri"/>
                        </a:rPr>
                        <a:t>SO</a:t>
                      </a:r>
                      <a:r>
                        <a:rPr lang="en-US" sz="1800" baseline="-25000">
                          <a:solidFill>
                            <a:srgbClr val="000000"/>
                          </a:solidFill>
                          <a:latin typeface="Calibri"/>
                          <a:ea typeface="Calibri"/>
                          <a:cs typeface="Calibri"/>
                        </a:rPr>
                        <a:t>4</a:t>
                      </a:r>
                      <a:endParaRPr lang="en-US" sz="1100">
                        <a:solidFill>
                          <a:srgbClr val="000000"/>
                        </a:solidFill>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600"/>
                        </a:spcBef>
                        <a:spcAft>
                          <a:spcPts val="0"/>
                        </a:spcAft>
                      </a:pPr>
                      <a:r>
                        <a:rPr lang="en-US" sz="1800">
                          <a:solidFill>
                            <a:srgbClr val="000000"/>
                          </a:solidFill>
                          <a:latin typeface="Calibri"/>
                          <a:ea typeface="Calibri"/>
                          <a:cs typeface="Calibri"/>
                        </a:rPr>
                        <a:t>HCl</a:t>
                      </a:r>
                      <a:endParaRPr lang="en-US" sz="1100">
                        <a:solidFill>
                          <a:srgbClr val="000000"/>
                        </a:solidFill>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marL="0" marR="0" algn="ctr">
                        <a:lnSpc>
                          <a:spcPct val="115000"/>
                        </a:lnSpc>
                        <a:spcBef>
                          <a:spcPts val="0"/>
                        </a:spcBef>
                        <a:spcAft>
                          <a:spcPts val="0"/>
                        </a:spcAft>
                      </a:pPr>
                      <a:endParaRPr lang="en-US" sz="1100">
                        <a:solidFill>
                          <a:srgbClr val="000000"/>
                        </a:solidFill>
                        <a:latin typeface="Calibri"/>
                        <a:ea typeface="Calibri"/>
                        <a:cs typeface="Times New Roman"/>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marL="0" marR="0" algn="ctr">
                        <a:lnSpc>
                          <a:spcPct val="115000"/>
                        </a:lnSpc>
                        <a:spcBef>
                          <a:spcPts val="0"/>
                        </a:spcBef>
                        <a:spcAft>
                          <a:spcPts val="0"/>
                        </a:spcAft>
                      </a:pPr>
                      <a:endParaRPr lang="en-US" sz="1400">
                        <a:solidFill>
                          <a:srgbClr val="000000"/>
                        </a:solidFill>
                        <a:latin typeface="Calibri"/>
                        <a:ea typeface="Calibri"/>
                        <a:cs typeface="Calibri"/>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marL="0" marR="0" algn="ctr">
                        <a:lnSpc>
                          <a:spcPct val="115000"/>
                        </a:lnSpc>
                        <a:spcBef>
                          <a:spcPts val="0"/>
                        </a:spcBef>
                        <a:spcAft>
                          <a:spcPts val="0"/>
                        </a:spcAft>
                      </a:pPr>
                      <a:endParaRPr lang="en-US" sz="1400">
                        <a:solidFill>
                          <a:srgbClr val="000000"/>
                        </a:solidFill>
                        <a:latin typeface="Calibri"/>
                        <a:ea typeface="Calibri"/>
                        <a:cs typeface="Calibri"/>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marL="0" marR="0" algn="ctr">
                        <a:lnSpc>
                          <a:spcPct val="115000"/>
                        </a:lnSpc>
                        <a:spcBef>
                          <a:spcPts val="0"/>
                        </a:spcBef>
                        <a:spcAft>
                          <a:spcPts val="0"/>
                        </a:spcAft>
                      </a:pPr>
                      <a:endParaRPr lang="en-US" sz="1400">
                        <a:solidFill>
                          <a:srgbClr val="000000"/>
                        </a:solidFill>
                        <a:latin typeface="Calibri"/>
                        <a:ea typeface="Calibri"/>
                        <a:cs typeface="Calibri"/>
                      </a:endParaRPr>
                    </a:p>
                  </a:txBody>
                  <a:tcPr marL="68580" marR="68580"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r>
              <a:tr h="0">
                <a:tc>
                  <a:txBody>
                    <a:bodyPr/>
                    <a:lstStyle/>
                    <a:p>
                      <a:pPr marL="0" marR="0" algn="ctr">
                        <a:lnSpc>
                          <a:spcPct val="115000"/>
                        </a:lnSpc>
                        <a:spcBef>
                          <a:spcPts val="0"/>
                        </a:spcBef>
                        <a:spcAft>
                          <a:spcPts val="0"/>
                        </a:spcAft>
                      </a:pPr>
                      <a:r>
                        <a:rPr lang="en-US" sz="1400" b="1">
                          <a:solidFill>
                            <a:srgbClr val="000000"/>
                          </a:solidFill>
                          <a:latin typeface="Calibri"/>
                          <a:ea typeface="Calibri"/>
                          <a:cs typeface="Calibri"/>
                        </a:rPr>
                        <a:t>01</a:t>
                      </a:r>
                      <a:endParaRPr lang="en-US" sz="1100">
                        <a:solidFill>
                          <a:srgbClr val="000000"/>
                        </a:solidFill>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solidFill>
                            <a:srgbClr val="000000"/>
                          </a:solidFill>
                          <a:latin typeface="Calibri"/>
                          <a:ea typeface="Calibri"/>
                          <a:cs typeface="Calibri"/>
                        </a:rPr>
                        <a:t>Bubbles appeared</a:t>
                      </a:r>
                      <a:endParaRPr lang="en-US" sz="1100">
                        <a:solidFill>
                          <a:srgbClr val="000000"/>
                        </a:solidFill>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solidFill>
                            <a:srgbClr val="000000"/>
                          </a:solidFill>
                          <a:latin typeface="Calibri"/>
                          <a:ea typeface="Calibri"/>
                          <a:cs typeface="Calibri"/>
                        </a:rPr>
                        <a:t>Bubbles appeared</a:t>
                      </a:r>
                      <a:endParaRPr lang="en-US" sz="1100">
                        <a:solidFill>
                          <a:srgbClr val="000000"/>
                        </a:solidFill>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solidFill>
                            <a:srgbClr val="000000"/>
                          </a:solidFill>
                          <a:latin typeface="Calibri"/>
                          <a:ea typeface="Calibri"/>
                          <a:cs typeface="Calibri"/>
                        </a:rPr>
                        <a:t>Bubbles appeared</a:t>
                      </a:r>
                      <a:endParaRPr lang="en-US" sz="1100">
                        <a:solidFill>
                          <a:srgbClr val="000000"/>
                        </a:solidFill>
                        <a:latin typeface="Calibri"/>
                        <a:ea typeface="Calibri"/>
                        <a:cs typeface="Times New Roman"/>
                      </a:endParaRPr>
                    </a:p>
                  </a:txBody>
                  <a:tcPr marL="68580" marR="68580" marT="0" marB="0">
                    <a:lnL>
                      <a:noFill/>
                    </a:lnL>
                    <a:lnR>
                      <a:noFill/>
                    </a:lnR>
                    <a:lnT>
                      <a:noFill/>
                    </a:lnT>
                    <a:lnB>
                      <a:noFill/>
                    </a:lnB>
                  </a:tcPr>
                </a:tc>
              </a:tr>
              <a:tr h="0">
                <a:tc>
                  <a:txBody>
                    <a:bodyPr/>
                    <a:lstStyle/>
                    <a:p>
                      <a:pPr marL="0" marR="0" algn="ctr">
                        <a:lnSpc>
                          <a:spcPct val="115000"/>
                        </a:lnSpc>
                        <a:spcBef>
                          <a:spcPts val="0"/>
                        </a:spcBef>
                        <a:spcAft>
                          <a:spcPts val="0"/>
                        </a:spcAft>
                      </a:pPr>
                      <a:endParaRPr lang="en-US" sz="1100">
                        <a:solidFill>
                          <a:srgbClr val="000000"/>
                        </a:solidFill>
                        <a:latin typeface="Calibri"/>
                        <a:ea typeface="Calibri"/>
                        <a:cs typeface="Times New Roman"/>
                      </a:endParaRPr>
                    </a:p>
                  </a:txBody>
                  <a:tcPr marL="68580" marR="68580"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r>
                        <a:rPr lang="en-US" sz="1400">
                          <a:solidFill>
                            <a:srgbClr val="000000"/>
                          </a:solidFill>
                          <a:latin typeface="Calibri"/>
                          <a:ea typeface="Calibri"/>
                          <a:cs typeface="Calibri"/>
                        </a:rPr>
                        <a:t>Color of sample changed to light yellow</a:t>
                      </a:r>
                      <a:endParaRPr lang="en-US" sz="1100">
                        <a:solidFill>
                          <a:srgbClr val="000000"/>
                        </a:solidFill>
                        <a:latin typeface="Calibri"/>
                        <a:ea typeface="Calibri"/>
                        <a:cs typeface="Times New Roman"/>
                      </a:endParaRPr>
                    </a:p>
                  </a:txBody>
                  <a:tcPr marL="68580" marR="68580"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r>
                        <a:rPr lang="en-US" sz="1400">
                          <a:solidFill>
                            <a:srgbClr val="000000"/>
                          </a:solidFill>
                          <a:latin typeface="Calibri"/>
                          <a:ea typeface="Calibri"/>
                          <a:cs typeface="Calibri"/>
                        </a:rPr>
                        <a:t>Color of sample changed to dark brown</a:t>
                      </a:r>
                      <a:endParaRPr lang="en-US" sz="1100">
                        <a:solidFill>
                          <a:srgbClr val="000000"/>
                        </a:solidFill>
                        <a:latin typeface="Calibri"/>
                        <a:ea typeface="Calibri"/>
                        <a:cs typeface="Times New Roman"/>
                      </a:endParaRPr>
                    </a:p>
                  </a:txBody>
                  <a:tcPr marL="68580" marR="68580"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r>
                        <a:rPr lang="en-US" sz="1400">
                          <a:solidFill>
                            <a:srgbClr val="000000"/>
                          </a:solidFill>
                          <a:latin typeface="Calibri"/>
                          <a:ea typeface="Calibri"/>
                          <a:cs typeface="Calibri"/>
                        </a:rPr>
                        <a:t>Gas came out</a:t>
                      </a:r>
                      <a:endParaRPr lang="en-US" sz="1100">
                        <a:solidFill>
                          <a:srgbClr val="000000"/>
                        </a:solidFill>
                        <a:latin typeface="Calibri"/>
                        <a:ea typeface="Calibri"/>
                        <a:cs typeface="Times New Roman"/>
                      </a:endParaRPr>
                    </a:p>
                  </a:txBody>
                  <a:tcPr marL="68580" marR="68580" marT="0" marB="0">
                    <a:lnL>
                      <a:noFill/>
                    </a:lnL>
                    <a:lnR>
                      <a:noFill/>
                    </a:lnR>
                    <a:lnT>
                      <a:noFill/>
                    </a:lnT>
                    <a:lnB>
                      <a:noFill/>
                    </a:lnB>
                    <a:solidFill>
                      <a:srgbClr val="C0C0C0"/>
                    </a:solidFill>
                  </a:tcPr>
                </a:tc>
              </a:tr>
              <a:tr h="0">
                <a:tc>
                  <a:txBody>
                    <a:bodyPr/>
                    <a:lstStyle/>
                    <a:p>
                      <a:pPr marL="0" marR="0" algn="ctr">
                        <a:lnSpc>
                          <a:spcPct val="115000"/>
                        </a:lnSpc>
                        <a:spcBef>
                          <a:spcPts val="0"/>
                        </a:spcBef>
                        <a:spcAft>
                          <a:spcPts val="0"/>
                        </a:spcAft>
                      </a:pPr>
                      <a:endParaRPr lang="en-US" sz="1100">
                        <a:solidFill>
                          <a:srgbClr val="000000"/>
                        </a:solidFill>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endParaRPr lang="en-US" sz="1400">
                        <a:solidFill>
                          <a:srgbClr val="000000"/>
                        </a:solidFill>
                        <a:latin typeface="Calibri"/>
                        <a:ea typeface="Calibri"/>
                        <a:cs typeface="Calibri"/>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endParaRPr lang="en-US" sz="1400">
                        <a:solidFill>
                          <a:srgbClr val="000000"/>
                        </a:solidFill>
                        <a:latin typeface="Calibri"/>
                        <a:ea typeface="Calibri"/>
                        <a:cs typeface="Calibri"/>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endParaRPr lang="en-US" sz="1400">
                        <a:solidFill>
                          <a:srgbClr val="000000"/>
                        </a:solidFill>
                        <a:latin typeface="Calibri"/>
                        <a:ea typeface="Calibri"/>
                        <a:cs typeface="Calibri"/>
                      </a:endParaRPr>
                    </a:p>
                  </a:txBody>
                  <a:tcPr marL="68580" marR="68580" marT="0" marB="0">
                    <a:lnL>
                      <a:noFill/>
                    </a:lnL>
                    <a:lnR>
                      <a:noFill/>
                    </a:lnR>
                    <a:lnT>
                      <a:noFill/>
                    </a:lnT>
                    <a:lnB>
                      <a:noFill/>
                    </a:lnB>
                  </a:tcPr>
                </a:tc>
              </a:tr>
              <a:tr h="0">
                <a:tc>
                  <a:txBody>
                    <a:bodyPr/>
                    <a:lstStyle/>
                    <a:p>
                      <a:pPr marL="0" marR="0" algn="ctr">
                        <a:lnSpc>
                          <a:spcPct val="115000"/>
                        </a:lnSpc>
                        <a:spcBef>
                          <a:spcPts val="0"/>
                        </a:spcBef>
                        <a:spcAft>
                          <a:spcPts val="0"/>
                        </a:spcAft>
                      </a:pPr>
                      <a:r>
                        <a:rPr lang="en-US" sz="1400" b="1">
                          <a:solidFill>
                            <a:srgbClr val="000000"/>
                          </a:solidFill>
                          <a:latin typeface="Calibri"/>
                          <a:ea typeface="Calibri"/>
                          <a:cs typeface="Calibri"/>
                        </a:rPr>
                        <a:t>02</a:t>
                      </a:r>
                      <a:endParaRPr lang="en-US" sz="1100">
                        <a:solidFill>
                          <a:srgbClr val="000000"/>
                        </a:solidFill>
                        <a:latin typeface="Calibri"/>
                        <a:ea typeface="Calibri"/>
                        <a:cs typeface="Times New Roman"/>
                      </a:endParaRPr>
                    </a:p>
                  </a:txBody>
                  <a:tcPr marL="68580" marR="68580"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r>
                        <a:rPr lang="en-US" sz="1400">
                          <a:solidFill>
                            <a:srgbClr val="000000"/>
                          </a:solidFill>
                          <a:latin typeface="Calibri"/>
                          <a:ea typeface="Calibri"/>
                          <a:cs typeface="Calibri"/>
                        </a:rPr>
                        <a:t>Bubbles appeared</a:t>
                      </a:r>
                      <a:endParaRPr lang="en-US" sz="1100">
                        <a:solidFill>
                          <a:srgbClr val="000000"/>
                        </a:solidFill>
                        <a:latin typeface="Calibri"/>
                        <a:ea typeface="Calibri"/>
                        <a:cs typeface="Times New Roman"/>
                      </a:endParaRPr>
                    </a:p>
                  </a:txBody>
                  <a:tcPr marL="68580" marR="68580"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r>
                        <a:rPr lang="en-US" sz="1400">
                          <a:solidFill>
                            <a:srgbClr val="000000"/>
                          </a:solidFill>
                          <a:latin typeface="Calibri"/>
                          <a:ea typeface="Calibri"/>
                          <a:cs typeface="Calibri"/>
                        </a:rPr>
                        <a:t>Bubbles appeared</a:t>
                      </a:r>
                      <a:endParaRPr lang="en-US" sz="1100">
                        <a:solidFill>
                          <a:srgbClr val="000000"/>
                        </a:solidFill>
                        <a:latin typeface="Calibri"/>
                        <a:ea typeface="Calibri"/>
                        <a:cs typeface="Times New Roman"/>
                      </a:endParaRPr>
                    </a:p>
                  </a:txBody>
                  <a:tcPr marL="68580" marR="68580"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r>
                        <a:rPr lang="en-US" sz="1400">
                          <a:solidFill>
                            <a:srgbClr val="000000"/>
                          </a:solidFill>
                          <a:latin typeface="Calibri"/>
                          <a:ea typeface="Calibri"/>
                          <a:cs typeface="Calibri"/>
                        </a:rPr>
                        <a:t>Bubbles appeared</a:t>
                      </a:r>
                      <a:endParaRPr lang="en-US" sz="1100">
                        <a:solidFill>
                          <a:srgbClr val="000000"/>
                        </a:solidFill>
                        <a:latin typeface="Calibri"/>
                        <a:ea typeface="Calibri"/>
                        <a:cs typeface="Times New Roman"/>
                      </a:endParaRPr>
                    </a:p>
                  </a:txBody>
                  <a:tcPr marL="68580" marR="68580" marT="0" marB="0">
                    <a:lnL>
                      <a:noFill/>
                    </a:lnL>
                    <a:lnR>
                      <a:noFill/>
                    </a:lnR>
                    <a:lnT>
                      <a:noFill/>
                    </a:lnT>
                    <a:lnB>
                      <a:noFill/>
                    </a:lnB>
                    <a:solidFill>
                      <a:srgbClr val="C0C0C0"/>
                    </a:solidFill>
                  </a:tcPr>
                </a:tc>
              </a:tr>
              <a:tr h="0">
                <a:tc>
                  <a:txBody>
                    <a:bodyPr/>
                    <a:lstStyle/>
                    <a:p>
                      <a:pPr marL="0" marR="0" algn="ctr">
                        <a:lnSpc>
                          <a:spcPct val="115000"/>
                        </a:lnSpc>
                        <a:spcBef>
                          <a:spcPts val="0"/>
                        </a:spcBef>
                        <a:spcAft>
                          <a:spcPts val="0"/>
                        </a:spcAft>
                      </a:pPr>
                      <a:endParaRPr lang="en-US" sz="1100">
                        <a:solidFill>
                          <a:srgbClr val="000000"/>
                        </a:solidFill>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solidFill>
                            <a:srgbClr val="000000"/>
                          </a:solidFill>
                          <a:latin typeface="Calibri"/>
                          <a:ea typeface="Calibri"/>
                          <a:cs typeface="Calibri"/>
                        </a:rPr>
                        <a:t>Color of sample changed to light yellow</a:t>
                      </a:r>
                      <a:endParaRPr lang="en-US" sz="1100">
                        <a:solidFill>
                          <a:srgbClr val="000000"/>
                        </a:solidFill>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solidFill>
                            <a:srgbClr val="000000"/>
                          </a:solidFill>
                          <a:latin typeface="Calibri"/>
                          <a:ea typeface="Calibri"/>
                          <a:cs typeface="Calibri"/>
                        </a:rPr>
                        <a:t>Color of sample changed to dark brown soon</a:t>
                      </a:r>
                      <a:endParaRPr lang="en-US" sz="1100">
                        <a:solidFill>
                          <a:srgbClr val="000000"/>
                        </a:solidFill>
                        <a:latin typeface="Calibri"/>
                        <a:ea typeface="Calibri"/>
                        <a:cs typeface="Times New Roman"/>
                      </a:endParaRPr>
                    </a:p>
                  </a:txBody>
                  <a:tcPr marL="68580" marR="68580" marT="0" marB="0">
                    <a:lnL>
                      <a:noFill/>
                    </a:lnL>
                    <a:lnR>
                      <a:noFill/>
                    </a:lnR>
                    <a:lnT>
                      <a:noFill/>
                    </a:lnT>
                    <a:lnB>
                      <a:noFill/>
                    </a:lnB>
                  </a:tcPr>
                </a:tc>
                <a:tc>
                  <a:txBody>
                    <a:bodyPr/>
                    <a:lstStyle/>
                    <a:p>
                      <a:pPr marL="0" marR="0" algn="ctr">
                        <a:lnSpc>
                          <a:spcPct val="115000"/>
                        </a:lnSpc>
                        <a:spcBef>
                          <a:spcPts val="0"/>
                        </a:spcBef>
                        <a:spcAft>
                          <a:spcPts val="0"/>
                        </a:spcAft>
                      </a:pPr>
                      <a:r>
                        <a:rPr lang="en-US" sz="1400">
                          <a:solidFill>
                            <a:srgbClr val="000000"/>
                          </a:solidFill>
                          <a:latin typeface="Calibri"/>
                          <a:ea typeface="Calibri"/>
                          <a:cs typeface="Calibri"/>
                        </a:rPr>
                        <a:t>No color changed could be observed</a:t>
                      </a:r>
                      <a:endParaRPr lang="en-US" sz="1100">
                        <a:solidFill>
                          <a:srgbClr val="000000"/>
                        </a:solidFill>
                        <a:latin typeface="Calibri"/>
                        <a:ea typeface="Calibri"/>
                        <a:cs typeface="Times New Roman"/>
                      </a:endParaRPr>
                    </a:p>
                  </a:txBody>
                  <a:tcPr marL="68580" marR="68580" marT="0" marB="0">
                    <a:lnL>
                      <a:noFill/>
                    </a:lnL>
                    <a:lnR>
                      <a:noFill/>
                    </a:lnR>
                    <a:lnT>
                      <a:noFill/>
                    </a:lnT>
                    <a:lnB>
                      <a:noFill/>
                    </a:lnB>
                  </a:tcPr>
                </a:tc>
              </a:tr>
              <a:tr h="0">
                <a:tc>
                  <a:txBody>
                    <a:bodyPr/>
                    <a:lstStyle/>
                    <a:p>
                      <a:pPr marL="0" marR="0" algn="ctr">
                        <a:lnSpc>
                          <a:spcPct val="115000"/>
                        </a:lnSpc>
                        <a:spcBef>
                          <a:spcPts val="0"/>
                        </a:spcBef>
                        <a:spcAft>
                          <a:spcPts val="0"/>
                        </a:spcAft>
                      </a:pPr>
                      <a:endParaRPr lang="en-US" sz="1100">
                        <a:solidFill>
                          <a:srgbClr val="000000"/>
                        </a:solidFill>
                        <a:latin typeface="Calibri"/>
                        <a:ea typeface="Calibri"/>
                        <a:cs typeface="Times New Roman"/>
                      </a:endParaRPr>
                    </a:p>
                  </a:txBody>
                  <a:tcPr marL="68580" marR="68580"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endParaRPr lang="en-US" sz="1400">
                        <a:solidFill>
                          <a:srgbClr val="000000"/>
                        </a:solidFill>
                        <a:latin typeface="Calibri"/>
                        <a:ea typeface="Calibri"/>
                        <a:cs typeface="Calibri"/>
                      </a:endParaRPr>
                    </a:p>
                  </a:txBody>
                  <a:tcPr marL="68580" marR="68580"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endParaRPr lang="en-US" sz="1400">
                        <a:solidFill>
                          <a:srgbClr val="000000"/>
                        </a:solidFill>
                        <a:latin typeface="Calibri"/>
                        <a:ea typeface="Calibri"/>
                        <a:cs typeface="Calibri"/>
                      </a:endParaRPr>
                    </a:p>
                  </a:txBody>
                  <a:tcPr marL="68580" marR="68580"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endParaRPr lang="en-US" sz="1400">
                        <a:solidFill>
                          <a:srgbClr val="000000"/>
                        </a:solidFill>
                        <a:latin typeface="Calibri"/>
                        <a:ea typeface="Calibri"/>
                        <a:cs typeface="Calibri"/>
                      </a:endParaRPr>
                    </a:p>
                  </a:txBody>
                  <a:tcPr marL="68580" marR="68580" marT="0" marB="0">
                    <a:lnL>
                      <a:noFill/>
                    </a:lnL>
                    <a:lnR>
                      <a:noFill/>
                    </a:lnR>
                    <a:lnT>
                      <a:noFill/>
                    </a:lnT>
                    <a:lnB>
                      <a:noFill/>
                    </a:lnB>
                    <a:solidFill>
                      <a:srgbClr val="C0C0C0"/>
                    </a:solidFill>
                  </a:tcPr>
                </a:tc>
              </a:tr>
              <a:tr h="0">
                <a:tc>
                  <a:txBody>
                    <a:bodyPr/>
                    <a:lstStyle/>
                    <a:p>
                      <a:pPr marL="0" marR="0" algn="ctr">
                        <a:lnSpc>
                          <a:spcPct val="115000"/>
                        </a:lnSpc>
                        <a:spcBef>
                          <a:spcPts val="0"/>
                        </a:spcBef>
                        <a:spcAft>
                          <a:spcPts val="0"/>
                        </a:spcAft>
                      </a:pPr>
                      <a:r>
                        <a:rPr lang="en-US" sz="1400" b="1">
                          <a:solidFill>
                            <a:srgbClr val="000000"/>
                          </a:solidFill>
                          <a:latin typeface="Calibri"/>
                          <a:ea typeface="Calibri"/>
                          <a:cs typeface="Calibri"/>
                        </a:rPr>
                        <a:t>03</a:t>
                      </a:r>
                      <a:endParaRPr lang="en-US" sz="1100">
                        <a:solidFill>
                          <a:srgbClr val="000000"/>
                        </a:solidFill>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Calibri"/>
                          <a:cs typeface="Calibri"/>
                        </a:rPr>
                        <a:t>No bubbles appeared</a:t>
                      </a:r>
                      <a:endParaRPr lang="en-US" sz="1100">
                        <a:solidFill>
                          <a:srgbClr val="000000"/>
                        </a:solidFill>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a:solidFill>
                            <a:srgbClr val="000000"/>
                          </a:solidFill>
                          <a:latin typeface="Calibri"/>
                          <a:ea typeface="Calibri"/>
                          <a:cs typeface="Calibri"/>
                        </a:rPr>
                        <a:t>Color of sample changed to dark brown </a:t>
                      </a:r>
                      <a:endParaRPr lang="en-US" sz="1100">
                        <a:solidFill>
                          <a:srgbClr val="000000"/>
                        </a:solidFill>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400" dirty="0">
                          <a:solidFill>
                            <a:srgbClr val="000000"/>
                          </a:solidFill>
                          <a:latin typeface="Calibri"/>
                          <a:ea typeface="Calibri"/>
                          <a:cs typeface="Calibri"/>
                        </a:rPr>
                        <a:t>Bubbles appeared</a:t>
                      </a:r>
                      <a:endParaRPr lang="en-US" sz="1100" dirty="0">
                        <a:solidFill>
                          <a:srgbClr val="000000"/>
                        </a:solidFill>
                        <a:latin typeface="Calibri"/>
                        <a:ea typeface="Calibri"/>
                        <a:cs typeface="Times New Roman"/>
                      </a:endParaRPr>
                    </a:p>
                  </a:txBody>
                  <a:tcPr marL="68580" marR="68580" marT="0" marB="0">
                    <a:lnL>
                      <a:noFill/>
                    </a:lnL>
                    <a:lnR>
                      <a:noFill/>
                    </a:lnR>
                    <a:lnT>
                      <a:noFill/>
                    </a:lnT>
                    <a:lnB w="12700" cap="flat" cmpd="sng" algn="ctr">
                      <a:solidFill>
                        <a:srgbClr val="000000"/>
                      </a:solidFill>
                      <a:prstDash val="solid"/>
                      <a:round/>
                      <a:headEnd type="none" w="med" len="med"/>
                      <a:tailEnd type="none" w="med" len="med"/>
                    </a:lnB>
                  </a:tcPr>
                </a:tc>
              </a:tr>
            </a:tbl>
          </a:graphicData>
        </a:graphic>
      </p:graphicFrame>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76200"/>
            <a:ext cx="9143999" cy="6858000"/>
          </a:xfrm>
          <a:prstGeom prst="rect">
            <a:avLst/>
          </a:prstGeom>
          <a:noFill/>
        </p:spPr>
      </p:pic>
      <p:sp>
        <p:nvSpPr>
          <p:cNvPr id="5" name="Rectangle 4"/>
          <p:cNvSpPr/>
          <p:nvPr/>
        </p:nvSpPr>
        <p:spPr>
          <a:xfrm>
            <a:off x="1371600" y="228600"/>
            <a:ext cx="4397999" cy="477054"/>
          </a:xfrm>
          <a:prstGeom prst="rect">
            <a:avLst/>
          </a:prstGeom>
        </p:spPr>
        <p:txBody>
          <a:bodyPr wrap="none">
            <a:spAutoFit/>
          </a:bodyPr>
          <a:lstStyle/>
          <a:p>
            <a:r>
              <a:rPr lang="en-US" sz="2500" b="1" dirty="0" smtClean="0">
                <a:latin typeface="Times New Roman" pitchFamily="18" charset="0"/>
                <a:cs typeface="Times New Roman" pitchFamily="18" charset="0"/>
              </a:rPr>
              <a:t>Observations after 15 minutes</a:t>
            </a:r>
            <a:endParaRPr lang="en-US" sz="2500" b="1" dirty="0">
              <a:latin typeface="Times New Roman" pitchFamily="18" charset="0"/>
              <a:cs typeface="Times New Roman" pitchFamily="18" charset="0"/>
            </a:endParaRPr>
          </a:p>
        </p:txBody>
      </p:sp>
      <p:graphicFrame>
        <p:nvGraphicFramePr>
          <p:cNvPr id="8" name="Table 7"/>
          <p:cNvGraphicFramePr>
            <a:graphicFrameLocks noGrp="1"/>
          </p:cNvGraphicFramePr>
          <p:nvPr/>
        </p:nvGraphicFramePr>
        <p:xfrm>
          <a:off x="457200" y="609600"/>
          <a:ext cx="8153400" cy="5894687"/>
        </p:xfrm>
        <a:graphic>
          <a:graphicData uri="http://schemas.openxmlformats.org/drawingml/2006/table">
            <a:tbl>
              <a:tblPr/>
              <a:tblGrid>
                <a:gridCol w="1199677"/>
                <a:gridCol w="2224697"/>
                <a:gridCol w="2500801"/>
                <a:gridCol w="2228225"/>
              </a:tblGrid>
              <a:tr h="370149">
                <a:tc gridSpan="4">
                  <a:txBody>
                    <a:bodyPr/>
                    <a:lstStyle/>
                    <a:p>
                      <a:pPr marL="0" marR="0" algn="ctr">
                        <a:lnSpc>
                          <a:spcPct val="115000"/>
                        </a:lnSpc>
                        <a:spcBef>
                          <a:spcPts val="0"/>
                        </a:spcBef>
                        <a:spcAft>
                          <a:spcPts val="0"/>
                        </a:spcAft>
                      </a:pPr>
                      <a:endParaRPr lang="en-US" sz="2400" dirty="0">
                        <a:solidFill>
                          <a:srgbClr val="000000"/>
                        </a:solidFill>
                        <a:latin typeface="Times New Roman" pitchFamily="18" charset="0"/>
                        <a:cs typeface="Times New Roman" pitchFamily="18" charset="0"/>
                      </a:endParaRPr>
                    </a:p>
                  </a:txBody>
                  <a:tcPr marL="50519" marR="50519"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r>
              <a:tr h="232390">
                <a:tc>
                  <a:txBody>
                    <a:bodyPr/>
                    <a:lstStyle/>
                    <a:p>
                      <a:pPr marL="0" marR="0" algn="ctr">
                        <a:lnSpc>
                          <a:spcPct val="115000"/>
                        </a:lnSpc>
                        <a:spcBef>
                          <a:spcPts val="600"/>
                        </a:spcBef>
                        <a:spcAft>
                          <a:spcPts val="0"/>
                        </a:spcAft>
                      </a:pPr>
                      <a:r>
                        <a:rPr lang="en-US" sz="1300">
                          <a:solidFill>
                            <a:srgbClr val="000000"/>
                          </a:solidFill>
                          <a:latin typeface="Calibri"/>
                          <a:ea typeface="Calibri"/>
                          <a:cs typeface="Calibri"/>
                        </a:rPr>
                        <a:t>Layer #</a:t>
                      </a:r>
                      <a:endParaRPr lang="en-US" sz="900">
                        <a:solidFill>
                          <a:srgbClr val="000000"/>
                        </a:solidFill>
                        <a:latin typeface="Calibri"/>
                        <a:ea typeface="Calibri"/>
                        <a:cs typeface="Times New Roman"/>
                      </a:endParaRPr>
                    </a:p>
                  </a:txBody>
                  <a:tcPr marL="50519" marR="50519"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marL="0" marR="0" algn="ctr">
                        <a:lnSpc>
                          <a:spcPct val="115000"/>
                        </a:lnSpc>
                        <a:spcBef>
                          <a:spcPts val="600"/>
                        </a:spcBef>
                        <a:spcAft>
                          <a:spcPts val="0"/>
                        </a:spcAft>
                      </a:pPr>
                      <a:r>
                        <a:rPr lang="en-US" sz="1300" b="1">
                          <a:solidFill>
                            <a:srgbClr val="000000"/>
                          </a:solidFill>
                          <a:latin typeface="Calibri"/>
                          <a:ea typeface="Calibri"/>
                          <a:cs typeface="Calibri"/>
                        </a:rPr>
                        <a:t>HNO</a:t>
                      </a:r>
                      <a:r>
                        <a:rPr lang="en-US" sz="1300" b="1" baseline="-25000">
                          <a:solidFill>
                            <a:srgbClr val="000000"/>
                          </a:solidFill>
                          <a:latin typeface="Calibri"/>
                          <a:ea typeface="Calibri"/>
                          <a:cs typeface="Calibri"/>
                        </a:rPr>
                        <a:t>3</a:t>
                      </a:r>
                      <a:endParaRPr lang="en-US" sz="900">
                        <a:solidFill>
                          <a:srgbClr val="000000"/>
                        </a:solidFill>
                        <a:latin typeface="Calibri"/>
                        <a:ea typeface="Calibri"/>
                        <a:cs typeface="Times New Roman"/>
                      </a:endParaRPr>
                    </a:p>
                  </a:txBody>
                  <a:tcPr marL="50519" marR="50519"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marL="0" marR="0" algn="ctr">
                        <a:lnSpc>
                          <a:spcPct val="115000"/>
                        </a:lnSpc>
                        <a:spcBef>
                          <a:spcPts val="600"/>
                        </a:spcBef>
                        <a:spcAft>
                          <a:spcPts val="0"/>
                        </a:spcAft>
                      </a:pPr>
                      <a:r>
                        <a:rPr lang="en-US" sz="1300" b="1">
                          <a:solidFill>
                            <a:srgbClr val="000000"/>
                          </a:solidFill>
                          <a:latin typeface="Calibri"/>
                          <a:ea typeface="Calibri"/>
                          <a:cs typeface="Calibri"/>
                        </a:rPr>
                        <a:t>H</a:t>
                      </a:r>
                      <a:r>
                        <a:rPr lang="en-US" sz="1300" b="1" baseline="-25000">
                          <a:solidFill>
                            <a:srgbClr val="000000"/>
                          </a:solidFill>
                          <a:latin typeface="Calibri"/>
                          <a:ea typeface="Calibri"/>
                          <a:cs typeface="Calibri"/>
                        </a:rPr>
                        <a:t>2</a:t>
                      </a:r>
                      <a:r>
                        <a:rPr lang="en-US" sz="1300" b="1">
                          <a:solidFill>
                            <a:srgbClr val="000000"/>
                          </a:solidFill>
                          <a:latin typeface="Calibri"/>
                          <a:ea typeface="Calibri"/>
                          <a:cs typeface="Calibri"/>
                        </a:rPr>
                        <a:t>SO</a:t>
                      </a:r>
                      <a:r>
                        <a:rPr lang="en-US" sz="1300" b="1" baseline="-25000">
                          <a:solidFill>
                            <a:srgbClr val="000000"/>
                          </a:solidFill>
                          <a:latin typeface="Calibri"/>
                          <a:ea typeface="Calibri"/>
                          <a:cs typeface="Calibri"/>
                        </a:rPr>
                        <a:t>4</a:t>
                      </a:r>
                      <a:endParaRPr lang="en-US" sz="900">
                        <a:solidFill>
                          <a:srgbClr val="000000"/>
                        </a:solidFill>
                        <a:latin typeface="Calibri"/>
                        <a:ea typeface="Calibri"/>
                        <a:cs typeface="Times New Roman"/>
                      </a:endParaRPr>
                    </a:p>
                  </a:txBody>
                  <a:tcPr marL="50519" marR="50519"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c>
                  <a:txBody>
                    <a:bodyPr/>
                    <a:lstStyle/>
                    <a:p>
                      <a:pPr marL="0" marR="0" algn="ctr">
                        <a:lnSpc>
                          <a:spcPct val="115000"/>
                        </a:lnSpc>
                        <a:spcBef>
                          <a:spcPts val="600"/>
                        </a:spcBef>
                        <a:spcAft>
                          <a:spcPts val="0"/>
                        </a:spcAft>
                      </a:pPr>
                      <a:r>
                        <a:rPr lang="en-US" sz="1300" b="1">
                          <a:solidFill>
                            <a:srgbClr val="000000"/>
                          </a:solidFill>
                          <a:latin typeface="Calibri"/>
                          <a:ea typeface="Calibri"/>
                          <a:cs typeface="Calibri"/>
                        </a:rPr>
                        <a:t>HCl</a:t>
                      </a:r>
                      <a:endParaRPr lang="en-US" sz="900">
                        <a:solidFill>
                          <a:srgbClr val="000000"/>
                        </a:solidFill>
                        <a:latin typeface="Calibri"/>
                        <a:ea typeface="Calibri"/>
                        <a:cs typeface="Times New Roman"/>
                      </a:endParaRPr>
                    </a:p>
                  </a:txBody>
                  <a:tcPr marL="50519" marR="50519" marT="0" marB="0">
                    <a:lnL>
                      <a:noFill/>
                    </a:lnL>
                    <a:lnR>
                      <a:noFill/>
                    </a:lnR>
                    <a:lnT w="12700" cap="flat" cmpd="sng" algn="ctr">
                      <a:solidFill>
                        <a:srgbClr val="000000"/>
                      </a:solidFill>
                      <a:prstDash val="solid"/>
                      <a:round/>
                      <a:headEnd type="none" w="med" len="med"/>
                      <a:tailEnd type="none" w="med" len="med"/>
                    </a:lnT>
                    <a:lnB>
                      <a:noFill/>
                    </a:lnB>
                    <a:solidFill>
                      <a:srgbClr val="C0C0C0"/>
                    </a:solidFill>
                  </a:tcPr>
                </a:tc>
              </a:tr>
              <a:tr h="180747">
                <a:tc>
                  <a:txBody>
                    <a:bodyPr/>
                    <a:lstStyle/>
                    <a:p>
                      <a:pPr marL="0" marR="0" algn="ctr">
                        <a:lnSpc>
                          <a:spcPct val="115000"/>
                        </a:lnSpc>
                        <a:spcBef>
                          <a:spcPts val="0"/>
                        </a:spcBef>
                        <a:spcAft>
                          <a:spcPts val="0"/>
                        </a:spcAft>
                      </a:pPr>
                      <a:endParaRPr lang="en-US" sz="900">
                        <a:solidFill>
                          <a:srgbClr val="000000"/>
                        </a:solidFill>
                        <a:latin typeface="Calibri"/>
                        <a:ea typeface="Calibri"/>
                        <a:cs typeface="Times New Roman"/>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endParaRPr lang="en-US" sz="1000">
                        <a:solidFill>
                          <a:srgbClr val="000000"/>
                        </a:solidFill>
                        <a:latin typeface="Calibri"/>
                        <a:ea typeface="Calibri"/>
                        <a:cs typeface="Calibri"/>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endParaRPr lang="en-US" sz="1000">
                        <a:solidFill>
                          <a:srgbClr val="000000"/>
                        </a:solidFill>
                        <a:latin typeface="Calibri"/>
                        <a:ea typeface="Calibri"/>
                        <a:cs typeface="Calibri"/>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endParaRPr lang="en-US" sz="1000">
                        <a:solidFill>
                          <a:srgbClr val="000000"/>
                        </a:solidFill>
                        <a:latin typeface="Calibri"/>
                        <a:ea typeface="Calibri"/>
                        <a:cs typeface="Calibri"/>
                      </a:endParaRPr>
                    </a:p>
                  </a:txBody>
                  <a:tcPr marL="50519" marR="50519" marT="0" marB="0">
                    <a:lnL>
                      <a:noFill/>
                    </a:lnL>
                    <a:lnR>
                      <a:noFill/>
                    </a:lnR>
                    <a:lnT>
                      <a:noFill/>
                    </a:lnT>
                    <a:lnB>
                      <a:noFill/>
                    </a:lnB>
                  </a:tcPr>
                </a:tc>
              </a:tr>
              <a:tr h="180747">
                <a:tc>
                  <a:txBody>
                    <a:bodyPr/>
                    <a:lstStyle/>
                    <a:p>
                      <a:pPr marL="0" marR="0" algn="ctr">
                        <a:lnSpc>
                          <a:spcPct val="115000"/>
                        </a:lnSpc>
                        <a:spcBef>
                          <a:spcPts val="0"/>
                        </a:spcBef>
                        <a:spcAft>
                          <a:spcPts val="0"/>
                        </a:spcAft>
                      </a:pPr>
                      <a:r>
                        <a:rPr lang="en-US" sz="1000" b="1">
                          <a:solidFill>
                            <a:srgbClr val="000000"/>
                          </a:solidFill>
                          <a:latin typeface="Calibri"/>
                          <a:ea typeface="Calibri"/>
                          <a:cs typeface="Calibri"/>
                        </a:rPr>
                        <a:t>01</a:t>
                      </a:r>
                      <a:endParaRPr lang="en-US" sz="900">
                        <a:solidFill>
                          <a:srgbClr val="000000"/>
                        </a:solidFill>
                        <a:latin typeface="Calibri"/>
                        <a:ea typeface="Calibri"/>
                        <a:cs typeface="Times New Roman"/>
                      </a:endParaRPr>
                    </a:p>
                  </a:txBody>
                  <a:tcPr marL="50519" marR="50519"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Bubbles appeared</a:t>
                      </a:r>
                      <a:endParaRPr lang="en-US" sz="900">
                        <a:solidFill>
                          <a:srgbClr val="000000"/>
                        </a:solidFill>
                        <a:latin typeface="Calibri"/>
                        <a:ea typeface="Calibri"/>
                        <a:cs typeface="Times New Roman"/>
                      </a:endParaRPr>
                    </a:p>
                  </a:txBody>
                  <a:tcPr marL="50519" marR="50519"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Bubbles appeared</a:t>
                      </a:r>
                      <a:endParaRPr lang="en-US" sz="900">
                        <a:solidFill>
                          <a:srgbClr val="000000"/>
                        </a:solidFill>
                        <a:latin typeface="Calibri"/>
                        <a:ea typeface="Calibri"/>
                        <a:cs typeface="Times New Roman"/>
                      </a:endParaRPr>
                    </a:p>
                  </a:txBody>
                  <a:tcPr marL="50519" marR="50519"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Bubbles appeared</a:t>
                      </a:r>
                      <a:endParaRPr lang="en-US" sz="900">
                        <a:solidFill>
                          <a:srgbClr val="000000"/>
                        </a:solidFill>
                        <a:latin typeface="Calibri"/>
                        <a:ea typeface="Calibri"/>
                        <a:cs typeface="Times New Roman"/>
                      </a:endParaRPr>
                    </a:p>
                  </a:txBody>
                  <a:tcPr marL="50519" marR="50519" marT="0" marB="0">
                    <a:lnL>
                      <a:noFill/>
                    </a:lnL>
                    <a:lnR>
                      <a:noFill/>
                    </a:lnR>
                    <a:lnT>
                      <a:noFill/>
                    </a:lnT>
                    <a:lnB>
                      <a:noFill/>
                    </a:lnB>
                    <a:solidFill>
                      <a:srgbClr val="C0C0C0"/>
                    </a:solidFill>
                  </a:tcPr>
                </a:tc>
              </a:tr>
              <a:tr h="542243">
                <a:tc>
                  <a:txBody>
                    <a:bodyPr/>
                    <a:lstStyle/>
                    <a:p>
                      <a:pPr marL="0" marR="0" algn="ctr">
                        <a:lnSpc>
                          <a:spcPct val="115000"/>
                        </a:lnSpc>
                        <a:spcBef>
                          <a:spcPts val="0"/>
                        </a:spcBef>
                        <a:spcAft>
                          <a:spcPts val="0"/>
                        </a:spcAft>
                      </a:pPr>
                      <a:endParaRPr lang="en-US" sz="900">
                        <a:solidFill>
                          <a:srgbClr val="000000"/>
                        </a:solidFill>
                        <a:latin typeface="Calibri"/>
                        <a:ea typeface="Calibri"/>
                        <a:cs typeface="Times New Roman"/>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Color of sample changed to light yellow</a:t>
                      </a:r>
                      <a:endParaRPr lang="en-US" sz="900">
                        <a:solidFill>
                          <a:srgbClr val="000000"/>
                        </a:solidFill>
                        <a:latin typeface="Calibri"/>
                        <a:ea typeface="Calibri"/>
                        <a:cs typeface="Times New Roman"/>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Color of sample changed to dark brown</a:t>
                      </a:r>
                      <a:endParaRPr lang="en-US" sz="900">
                        <a:solidFill>
                          <a:srgbClr val="000000"/>
                        </a:solidFill>
                        <a:latin typeface="Calibri"/>
                        <a:ea typeface="Calibri"/>
                        <a:cs typeface="Times New Roman"/>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r>
                        <a:rPr lang="en-US" sz="1000" dirty="0">
                          <a:solidFill>
                            <a:srgbClr val="000000"/>
                          </a:solidFill>
                          <a:latin typeface="Calibri"/>
                          <a:ea typeface="Calibri"/>
                          <a:cs typeface="Calibri"/>
                        </a:rPr>
                        <a:t>Gas came out</a:t>
                      </a:r>
                      <a:endParaRPr lang="en-US" sz="900" dirty="0">
                        <a:solidFill>
                          <a:srgbClr val="000000"/>
                        </a:solidFill>
                        <a:latin typeface="Calibri"/>
                        <a:ea typeface="Calibri"/>
                        <a:cs typeface="Times New Roman"/>
                      </a:endParaRPr>
                    </a:p>
                  </a:txBody>
                  <a:tcPr marL="50519" marR="50519" marT="0" marB="0">
                    <a:lnL>
                      <a:noFill/>
                    </a:lnL>
                    <a:lnR>
                      <a:noFill/>
                    </a:lnR>
                    <a:lnT>
                      <a:noFill/>
                    </a:lnT>
                    <a:lnB>
                      <a:noFill/>
                    </a:lnB>
                  </a:tcPr>
                </a:tc>
              </a:tr>
              <a:tr h="180747">
                <a:tc>
                  <a:txBody>
                    <a:bodyPr/>
                    <a:lstStyle/>
                    <a:p>
                      <a:pPr marL="0" marR="0" algn="ctr">
                        <a:lnSpc>
                          <a:spcPct val="115000"/>
                        </a:lnSpc>
                        <a:spcBef>
                          <a:spcPts val="0"/>
                        </a:spcBef>
                        <a:spcAft>
                          <a:spcPts val="0"/>
                        </a:spcAft>
                      </a:pPr>
                      <a:endParaRPr lang="en-US" sz="900">
                        <a:solidFill>
                          <a:srgbClr val="000000"/>
                        </a:solidFill>
                        <a:latin typeface="Calibri"/>
                        <a:ea typeface="Calibri"/>
                        <a:cs typeface="Times New Roman"/>
                      </a:endParaRPr>
                    </a:p>
                  </a:txBody>
                  <a:tcPr marL="50519" marR="50519"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endParaRPr lang="en-US" sz="1000">
                        <a:solidFill>
                          <a:srgbClr val="000000"/>
                        </a:solidFill>
                        <a:latin typeface="Calibri"/>
                        <a:ea typeface="Calibri"/>
                        <a:cs typeface="Calibri"/>
                      </a:endParaRPr>
                    </a:p>
                  </a:txBody>
                  <a:tcPr marL="50519" marR="50519"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endParaRPr lang="en-US" sz="1000">
                        <a:solidFill>
                          <a:srgbClr val="000000"/>
                        </a:solidFill>
                        <a:latin typeface="Calibri"/>
                        <a:ea typeface="Calibri"/>
                        <a:cs typeface="Calibri"/>
                      </a:endParaRPr>
                    </a:p>
                  </a:txBody>
                  <a:tcPr marL="50519" marR="50519"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endParaRPr lang="en-US" sz="1000">
                        <a:solidFill>
                          <a:srgbClr val="000000"/>
                        </a:solidFill>
                        <a:latin typeface="Calibri"/>
                        <a:ea typeface="Calibri"/>
                        <a:cs typeface="Calibri"/>
                      </a:endParaRPr>
                    </a:p>
                  </a:txBody>
                  <a:tcPr marL="50519" marR="50519" marT="0" marB="0">
                    <a:lnL>
                      <a:noFill/>
                    </a:lnL>
                    <a:lnR>
                      <a:noFill/>
                    </a:lnR>
                    <a:lnT>
                      <a:noFill/>
                    </a:lnT>
                    <a:lnB>
                      <a:noFill/>
                    </a:lnB>
                    <a:solidFill>
                      <a:srgbClr val="C0C0C0"/>
                    </a:solidFill>
                  </a:tcPr>
                </a:tc>
              </a:tr>
              <a:tr h="180747">
                <a:tc>
                  <a:txBody>
                    <a:bodyPr/>
                    <a:lstStyle/>
                    <a:p>
                      <a:pPr marL="0" marR="0" algn="ctr">
                        <a:lnSpc>
                          <a:spcPct val="115000"/>
                        </a:lnSpc>
                        <a:spcBef>
                          <a:spcPts val="0"/>
                        </a:spcBef>
                        <a:spcAft>
                          <a:spcPts val="0"/>
                        </a:spcAft>
                      </a:pPr>
                      <a:r>
                        <a:rPr lang="en-US" sz="1000" b="1">
                          <a:solidFill>
                            <a:srgbClr val="000000"/>
                          </a:solidFill>
                          <a:latin typeface="Calibri"/>
                          <a:ea typeface="Calibri"/>
                          <a:cs typeface="Calibri"/>
                        </a:rPr>
                        <a:t>02</a:t>
                      </a:r>
                      <a:endParaRPr lang="en-US" sz="900">
                        <a:solidFill>
                          <a:srgbClr val="000000"/>
                        </a:solidFill>
                        <a:latin typeface="Calibri"/>
                        <a:ea typeface="Calibri"/>
                        <a:cs typeface="Times New Roman"/>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Bubbles appeared</a:t>
                      </a:r>
                      <a:endParaRPr lang="en-US" sz="900">
                        <a:solidFill>
                          <a:srgbClr val="000000"/>
                        </a:solidFill>
                        <a:latin typeface="Calibri"/>
                        <a:ea typeface="Calibri"/>
                        <a:cs typeface="Times New Roman"/>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Bubbles appeared</a:t>
                      </a:r>
                      <a:endParaRPr lang="en-US" sz="900">
                        <a:solidFill>
                          <a:srgbClr val="000000"/>
                        </a:solidFill>
                        <a:latin typeface="Calibri"/>
                        <a:ea typeface="Calibri"/>
                        <a:cs typeface="Times New Roman"/>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Bubbles appeared</a:t>
                      </a:r>
                      <a:endParaRPr lang="en-US" sz="900">
                        <a:solidFill>
                          <a:srgbClr val="000000"/>
                        </a:solidFill>
                        <a:latin typeface="Calibri"/>
                        <a:ea typeface="Calibri"/>
                        <a:cs typeface="Times New Roman"/>
                      </a:endParaRPr>
                    </a:p>
                  </a:txBody>
                  <a:tcPr marL="50519" marR="50519" marT="0" marB="0">
                    <a:lnL>
                      <a:noFill/>
                    </a:lnL>
                    <a:lnR>
                      <a:noFill/>
                    </a:lnR>
                    <a:lnT>
                      <a:noFill/>
                    </a:lnT>
                    <a:lnB>
                      <a:noFill/>
                    </a:lnB>
                  </a:tcPr>
                </a:tc>
              </a:tr>
              <a:tr h="542243">
                <a:tc>
                  <a:txBody>
                    <a:bodyPr/>
                    <a:lstStyle/>
                    <a:p>
                      <a:pPr marL="0" marR="0" algn="ctr">
                        <a:lnSpc>
                          <a:spcPct val="115000"/>
                        </a:lnSpc>
                        <a:spcBef>
                          <a:spcPts val="0"/>
                        </a:spcBef>
                        <a:spcAft>
                          <a:spcPts val="0"/>
                        </a:spcAft>
                      </a:pPr>
                      <a:endParaRPr lang="en-US" sz="900">
                        <a:solidFill>
                          <a:srgbClr val="000000"/>
                        </a:solidFill>
                        <a:latin typeface="Calibri"/>
                        <a:ea typeface="Calibri"/>
                        <a:cs typeface="Times New Roman"/>
                      </a:endParaRPr>
                    </a:p>
                  </a:txBody>
                  <a:tcPr marL="50519" marR="50519"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Color of sample changed to light yellow</a:t>
                      </a:r>
                      <a:endParaRPr lang="en-US" sz="900">
                        <a:solidFill>
                          <a:srgbClr val="000000"/>
                        </a:solidFill>
                        <a:latin typeface="Calibri"/>
                        <a:ea typeface="Calibri"/>
                        <a:cs typeface="Times New Roman"/>
                      </a:endParaRPr>
                    </a:p>
                  </a:txBody>
                  <a:tcPr marL="50519" marR="50519"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Color of sample changed to dark brown soon</a:t>
                      </a:r>
                      <a:endParaRPr lang="en-US" sz="900">
                        <a:solidFill>
                          <a:srgbClr val="000000"/>
                        </a:solidFill>
                        <a:latin typeface="Calibri"/>
                        <a:ea typeface="Calibri"/>
                        <a:cs typeface="Times New Roman"/>
                      </a:endParaRPr>
                    </a:p>
                  </a:txBody>
                  <a:tcPr marL="50519" marR="50519"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No color changed could be observed</a:t>
                      </a:r>
                      <a:endParaRPr lang="en-US" sz="900">
                        <a:solidFill>
                          <a:srgbClr val="000000"/>
                        </a:solidFill>
                        <a:latin typeface="Calibri"/>
                        <a:ea typeface="Calibri"/>
                        <a:cs typeface="Times New Roman"/>
                      </a:endParaRPr>
                    </a:p>
                  </a:txBody>
                  <a:tcPr marL="50519" marR="50519" marT="0" marB="0">
                    <a:lnL>
                      <a:noFill/>
                    </a:lnL>
                    <a:lnR>
                      <a:noFill/>
                    </a:lnR>
                    <a:lnT>
                      <a:noFill/>
                    </a:lnT>
                    <a:lnB>
                      <a:noFill/>
                    </a:lnB>
                    <a:solidFill>
                      <a:srgbClr val="C0C0C0"/>
                    </a:solidFill>
                  </a:tcPr>
                </a:tc>
              </a:tr>
              <a:tr h="180747">
                <a:tc>
                  <a:txBody>
                    <a:bodyPr/>
                    <a:lstStyle/>
                    <a:p>
                      <a:pPr marL="0" marR="0" algn="ctr">
                        <a:lnSpc>
                          <a:spcPct val="115000"/>
                        </a:lnSpc>
                        <a:spcBef>
                          <a:spcPts val="0"/>
                        </a:spcBef>
                        <a:spcAft>
                          <a:spcPts val="0"/>
                        </a:spcAft>
                      </a:pPr>
                      <a:endParaRPr lang="en-US" sz="900">
                        <a:solidFill>
                          <a:srgbClr val="000000"/>
                        </a:solidFill>
                        <a:latin typeface="Calibri"/>
                        <a:ea typeface="Calibri"/>
                        <a:cs typeface="Times New Roman"/>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endParaRPr lang="en-US" sz="1000">
                        <a:solidFill>
                          <a:srgbClr val="000000"/>
                        </a:solidFill>
                        <a:latin typeface="Calibri"/>
                        <a:ea typeface="Calibri"/>
                        <a:cs typeface="Calibri"/>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endParaRPr lang="en-US" sz="1000">
                        <a:solidFill>
                          <a:srgbClr val="000000"/>
                        </a:solidFill>
                        <a:latin typeface="Calibri"/>
                        <a:ea typeface="Calibri"/>
                        <a:cs typeface="Calibri"/>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endParaRPr lang="en-US" sz="1000">
                        <a:solidFill>
                          <a:srgbClr val="000000"/>
                        </a:solidFill>
                        <a:latin typeface="Calibri"/>
                        <a:ea typeface="Calibri"/>
                        <a:cs typeface="Calibri"/>
                      </a:endParaRPr>
                    </a:p>
                  </a:txBody>
                  <a:tcPr marL="50519" marR="50519" marT="0" marB="0">
                    <a:lnL>
                      <a:noFill/>
                    </a:lnL>
                    <a:lnR>
                      <a:noFill/>
                    </a:lnR>
                    <a:lnT>
                      <a:noFill/>
                    </a:lnT>
                    <a:lnB>
                      <a:noFill/>
                    </a:lnB>
                  </a:tcPr>
                </a:tc>
              </a:tr>
              <a:tr h="542243">
                <a:tc>
                  <a:txBody>
                    <a:bodyPr/>
                    <a:lstStyle/>
                    <a:p>
                      <a:pPr marL="0" marR="0" algn="ctr">
                        <a:lnSpc>
                          <a:spcPct val="115000"/>
                        </a:lnSpc>
                        <a:spcBef>
                          <a:spcPts val="0"/>
                        </a:spcBef>
                        <a:spcAft>
                          <a:spcPts val="0"/>
                        </a:spcAft>
                      </a:pPr>
                      <a:r>
                        <a:rPr lang="en-US" sz="1000" b="1">
                          <a:solidFill>
                            <a:srgbClr val="000000"/>
                          </a:solidFill>
                          <a:latin typeface="Calibri"/>
                          <a:ea typeface="Calibri"/>
                          <a:cs typeface="Calibri"/>
                        </a:rPr>
                        <a:t>03</a:t>
                      </a:r>
                      <a:endParaRPr lang="en-US" sz="900">
                        <a:solidFill>
                          <a:srgbClr val="000000"/>
                        </a:solidFill>
                        <a:latin typeface="Calibri"/>
                        <a:ea typeface="Calibri"/>
                        <a:cs typeface="Times New Roman"/>
                      </a:endParaRPr>
                    </a:p>
                  </a:txBody>
                  <a:tcPr marL="50519" marR="50519"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No bubbles appeared</a:t>
                      </a:r>
                      <a:endParaRPr lang="en-US" sz="900">
                        <a:solidFill>
                          <a:srgbClr val="000000"/>
                        </a:solidFill>
                        <a:latin typeface="Calibri"/>
                        <a:ea typeface="Calibri"/>
                        <a:cs typeface="Times New Roman"/>
                      </a:endParaRPr>
                    </a:p>
                  </a:txBody>
                  <a:tcPr marL="50519" marR="50519"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Color of sample changed to dark brown </a:t>
                      </a:r>
                      <a:endParaRPr lang="en-US" sz="900">
                        <a:solidFill>
                          <a:srgbClr val="000000"/>
                        </a:solidFill>
                        <a:latin typeface="Calibri"/>
                        <a:ea typeface="Calibri"/>
                        <a:cs typeface="Times New Roman"/>
                      </a:endParaRPr>
                    </a:p>
                  </a:txBody>
                  <a:tcPr marL="50519" marR="50519"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Bubbles appeared</a:t>
                      </a:r>
                      <a:endParaRPr lang="en-US" sz="900">
                        <a:solidFill>
                          <a:srgbClr val="000000"/>
                        </a:solidFill>
                        <a:latin typeface="Calibri"/>
                        <a:ea typeface="Calibri"/>
                        <a:cs typeface="Times New Roman"/>
                      </a:endParaRPr>
                    </a:p>
                  </a:txBody>
                  <a:tcPr marL="50519" marR="50519" marT="0" marB="0">
                    <a:lnL>
                      <a:noFill/>
                    </a:lnL>
                    <a:lnR>
                      <a:noFill/>
                    </a:lnR>
                    <a:lnT>
                      <a:noFill/>
                    </a:lnT>
                    <a:lnB>
                      <a:noFill/>
                    </a:lnB>
                    <a:solidFill>
                      <a:srgbClr val="C0C0C0"/>
                    </a:solidFill>
                  </a:tcPr>
                </a:tc>
              </a:tr>
              <a:tr h="542243">
                <a:tc>
                  <a:txBody>
                    <a:bodyPr/>
                    <a:lstStyle/>
                    <a:p>
                      <a:pPr marL="0" marR="0" algn="ctr">
                        <a:lnSpc>
                          <a:spcPct val="115000"/>
                        </a:lnSpc>
                        <a:spcBef>
                          <a:spcPts val="0"/>
                        </a:spcBef>
                        <a:spcAft>
                          <a:spcPts val="0"/>
                        </a:spcAft>
                      </a:pPr>
                      <a:endParaRPr lang="en-US" sz="900">
                        <a:solidFill>
                          <a:srgbClr val="000000"/>
                        </a:solidFill>
                        <a:latin typeface="Calibri"/>
                        <a:ea typeface="Calibri"/>
                        <a:cs typeface="Times New Roman"/>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No reaction observed</a:t>
                      </a:r>
                      <a:endParaRPr lang="en-US" sz="900">
                        <a:solidFill>
                          <a:srgbClr val="000000"/>
                        </a:solidFill>
                        <a:latin typeface="Calibri"/>
                        <a:ea typeface="Calibri"/>
                        <a:cs typeface="Times New Roman"/>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Color of chemical  changed to light brown</a:t>
                      </a:r>
                      <a:endParaRPr lang="en-US" sz="900">
                        <a:solidFill>
                          <a:srgbClr val="000000"/>
                        </a:solidFill>
                        <a:latin typeface="Calibri"/>
                        <a:ea typeface="Calibri"/>
                        <a:cs typeface="Times New Roman"/>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No reaction observed</a:t>
                      </a:r>
                      <a:endParaRPr lang="en-US" sz="900">
                        <a:solidFill>
                          <a:srgbClr val="000000"/>
                        </a:solidFill>
                        <a:latin typeface="Calibri"/>
                        <a:ea typeface="Calibri"/>
                        <a:cs typeface="Times New Roman"/>
                      </a:endParaRPr>
                    </a:p>
                  </a:txBody>
                  <a:tcPr marL="50519" marR="50519" marT="0" marB="0">
                    <a:lnL>
                      <a:noFill/>
                    </a:lnL>
                    <a:lnR>
                      <a:noFill/>
                    </a:lnR>
                    <a:lnT>
                      <a:noFill/>
                    </a:lnT>
                    <a:lnB>
                      <a:noFill/>
                    </a:lnB>
                  </a:tcPr>
                </a:tc>
              </a:tr>
              <a:tr h="180747">
                <a:tc>
                  <a:txBody>
                    <a:bodyPr/>
                    <a:lstStyle/>
                    <a:p>
                      <a:pPr marL="0" marR="0" algn="ctr">
                        <a:lnSpc>
                          <a:spcPct val="115000"/>
                        </a:lnSpc>
                        <a:spcBef>
                          <a:spcPts val="0"/>
                        </a:spcBef>
                        <a:spcAft>
                          <a:spcPts val="0"/>
                        </a:spcAft>
                      </a:pPr>
                      <a:endParaRPr lang="en-US" sz="900">
                        <a:solidFill>
                          <a:srgbClr val="000000"/>
                        </a:solidFill>
                        <a:latin typeface="Calibri"/>
                        <a:ea typeface="Calibri"/>
                        <a:cs typeface="Times New Roman"/>
                      </a:endParaRPr>
                    </a:p>
                  </a:txBody>
                  <a:tcPr marL="50519" marR="50519"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endParaRPr lang="en-US" sz="1000">
                        <a:solidFill>
                          <a:srgbClr val="000000"/>
                        </a:solidFill>
                        <a:latin typeface="Calibri"/>
                        <a:ea typeface="Calibri"/>
                        <a:cs typeface="Calibri"/>
                      </a:endParaRPr>
                    </a:p>
                  </a:txBody>
                  <a:tcPr marL="50519" marR="50519"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endParaRPr lang="en-US" sz="1000">
                        <a:solidFill>
                          <a:srgbClr val="000000"/>
                        </a:solidFill>
                        <a:latin typeface="Calibri"/>
                        <a:ea typeface="Calibri"/>
                        <a:cs typeface="Calibri"/>
                      </a:endParaRPr>
                    </a:p>
                  </a:txBody>
                  <a:tcPr marL="50519" marR="50519"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endParaRPr lang="en-US" sz="1000">
                        <a:solidFill>
                          <a:srgbClr val="000000"/>
                        </a:solidFill>
                        <a:latin typeface="Calibri"/>
                        <a:ea typeface="Calibri"/>
                        <a:cs typeface="Calibri"/>
                      </a:endParaRPr>
                    </a:p>
                  </a:txBody>
                  <a:tcPr marL="50519" marR="50519" marT="0" marB="0">
                    <a:lnL>
                      <a:noFill/>
                    </a:lnL>
                    <a:lnR>
                      <a:noFill/>
                    </a:lnR>
                    <a:lnT>
                      <a:noFill/>
                    </a:lnT>
                    <a:lnB>
                      <a:noFill/>
                    </a:lnB>
                    <a:solidFill>
                      <a:srgbClr val="C0C0C0"/>
                    </a:solidFill>
                  </a:tcPr>
                </a:tc>
              </a:tr>
              <a:tr h="542243">
                <a:tc>
                  <a:txBody>
                    <a:bodyPr/>
                    <a:lstStyle/>
                    <a:p>
                      <a:pPr marL="0" marR="0" algn="ctr">
                        <a:lnSpc>
                          <a:spcPct val="115000"/>
                        </a:lnSpc>
                        <a:spcBef>
                          <a:spcPts val="0"/>
                        </a:spcBef>
                        <a:spcAft>
                          <a:spcPts val="0"/>
                        </a:spcAft>
                      </a:pPr>
                      <a:r>
                        <a:rPr lang="en-US" sz="1000" b="1">
                          <a:solidFill>
                            <a:srgbClr val="000000"/>
                          </a:solidFill>
                          <a:latin typeface="Calibri"/>
                          <a:ea typeface="Calibri"/>
                          <a:cs typeface="Calibri"/>
                        </a:rPr>
                        <a:t>04</a:t>
                      </a:r>
                      <a:endParaRPr lang="en-US" sz="900">
                        <a:solidFill>
                          <a:srgbClr val="000000"/>
                        </a:solidFill>
                        <a:latin typeface="Calibri"/>
                        <a:ea typeface="Calibri"/>
                        <a:cs typeface="Times New Roman"/>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No bubbles appeared</a:t>
                      </a:r>
                      <a:endParaRPr lang="en-US" sz="900">
                        <a:solidFill>
                          <a:srgbClr val="000000"/>
                        </a:solidFill>
                        <a:latin typeface="Calibri"/>
                        <a:ea typeface="Calibri"/>
                        <a:cs typeface="Times New Roman"/>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Color of sample changed to light brown</a:t>
                      </a:r>
                      <a:endParaRPr lang="en-US" sz="900">
                        <a:solidFill>
                          <a:srgbClr val="000000"/>
                        </a:solidFill>
                        <a:latin typeface="Calibri"/>
                        <a:ea typeface="Calibri"/>
                        <a:cs typeface="Times New Roman"/>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Bubbles appeared</a:t>
                      </a:r>
                      <a:endParaRPr lang="en-US" sz="900">
                        <a:solidFill>
                          <a:srgbClr val="000000"/>
                        </a:solidFill>
                        <a:latin typeface="Calibri"/>
                        <a:ea typeface="Calibri"/>
                        <a:cs typeface="Times New Roman"/>
                      </a:endParaRPr>
                    </a:p>
                  </a:txBody>
                  <a:tcPr marL="50519" marR="50519" marT="0" marB="0">
                    <a:lnL>
                      <a:noFill/>
                    </a:lnL>
                    <a:lnR>
                      <a:noFill/>
                    </a:lnR>
                    <a:lnT>
                      <a:noFill/>
                    </a:lnT>
                    <a:lnB>
                      <a:noFill/>
                    </a:lnB>
                  </a:tcPr>
                </a:tc>
              </a:tr>
              <a:tr h="361494">
                <a:tc>
                  <a:txBody>
                    <a:bodyPr/>
                    <a:lstStyle/>
                    <a:p>
                      <a:pPr marL="0" marR="0" algn="ctr">
                        <a:lnSpc>
                          <a:spcPct val="115000"/>
                        </a:lnSpc>
                        <a:spcBef>
                          <a:spcPts val="0"/>
                        </a:spcBef>
                        <a:spcAft>
                          <a:spcPts val="0"/>
                        </a:spcAft>
                      </a:pPr>
                      <a:endParaRPr lang="en-US" sz="900">
                        <a:solidFill>
                          <a:srgbClr val="000000"/>
                        </a:solidFill>
                        <a:latin typeface="Calibri"/>
                        <a:ea typeface="Calibri"/>
                        <a:cs typeface="Times New Roman"/>
                      </a:endParaRPr>
                    </a:p>
                  </a:txBody>
                  <a:tcPr marL="50519" marR="50519"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No reaction observed</a:t>
                      </a:r>
                      <a:endParaRPr lang="en-US" sz="900">
                        <a:solidFill>
                          <a:srgbClr val="000000"/>
                        </a:solidFill>
                        <a:latin typeface="Calibri"/>
                        <a:ea typeface="Calibri"/>
                        <a:cs typeface="Times New Roman"/>
                      </a:endParaRPr>
                    </a:p>
                  </a:txBody>
                  <a:tcPr marL="50519" marR="50519"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endParaRPr lang="en-US" sz="1000">
                        <a:solidFill>
                          <a:srgbClr val="000000"/>
                        </a:solidFill>
                        <a:latin typeface="Calibri"/>
                        <a:ea typeface="Calibri"/>
                        <a:cs typeface="Calibri"/>
                      </a:endParaRPr>
                    </a:p>
                  </a:txBody>
                  <a:tcPr marL="50519" marR="50519"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No reaction observed</a:t>
                      </a:r>
                      <a:endParaRPr lang="en-US" sz="900">
                        <a:solidFill>
                          <a:srgbClr val="000000"/>
                        </a:solidFill>
                        <a:latin typeface="Calibri"/>
                        <a:ea typeface="Calibri"/>
                        <a:cs typeface="Times New Roman"/>
                      </a:endParaRPr>
                    </a:p>
                  </a:txBody>
                  <a:tcPr marL="50519" marR="50519" marT="0" marB="0">
                    <a:lnL>
                      <a:noFill/>
                    </a:lnL>
                    <a:lnR>
                      <a:noFill/>
                    </a:lnR>
                    <a:lnT>
                      <a:noFill/>
                    </a:lnT>
                    <a:lnB>
                      <a:noFill/>
                    </a:lnB>
                    <a:solidFill>
                      <a:srgbClr val="C0C0C0"/>
                    </a:solidFill>
                  </a:tcPr>
                </a:tc>
              </a:tr>
              <a:tr h="180747">
                <a:tc>
                  <a:txBody>
                    <a:bodyPr/>
                    <a:lstStyle/>
                    <a:p>
                      <a:pPr marL="0" marR="0" algn="ctr">
                        <a:lnSpc>
                          <a:spcPct val="115000"/>
                        </a:lnSpc>
                        <a:spcBef>
                          <a:spcPts val="0"/>
                        </a:spcBef>
                        <a:spcAft>
                          <a:spcPts val="0"/>
                        </a:spcAft>
                      </a:pPr>
                      <a:endParaRPr lang="en-US" sz="900">
                        <a:solidFill>
                          <a:srgbClr val="000000"/>
                        </a:solidFill>
                        <a:latin typeface="Calibri"/>
                        <a:ea typeface="Calibri"/>
                        <a:cs typeface="Times New Roman"/>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endParaRPr lang="en-US" sz="1000">
                        <a:solidFill>
                          <a:srgbClr val="000000"/>
                        </a:solidFill>
                        <a:latin typeface="Calibri"/>
                        <a:ea typeface="Calibri"/>
                        <a:cs typeface="Calibri"/>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endParaRPr lang="en-US" sz="1000">
                        <a:solidFill>
                          <a:srgbClr val="000000"/>
                        </a:solidFill>
                        <a:latin typeface="Calibri"/>
                        <a:ea typeface="Calibri"/>
                        <a:cs typeface="Calibri"/>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endParaRPr lang="en-US" sz="1000">
                        <a:solidFill>
                          <a:srgbClr val="000000"/>
                        </a:solidFill>
                        <a:latin typeface="Calibri"/>
                        <a:ea typeface="Calibri"/>
                        <a:cs typeface="Calibri"/>
                      </a:endParaRPr>
                    </a:p>
                  </a:txBody>
                  <a:tcPr marL="50519" marR="50519" marT="0" marB="0">
                    <a:lnL>
                      <a:noFill/>
                    </a:lnL>
                    <a:lnR>
                      <a:noFill/>
                    </a:lnR>
                    <a:lnT>
                      <a:noFill/>
                    </a:lnT>
                    <a:lnB>
                      <a:noFill/>
                    </a:lnB>
                  </a:tcPr>
                </a:tc>
              </a:tr>
              <a:tr h="361494">
                <a:tc>
                  <a:txBody>
                    <a:bodyPr/>
                    <a:lstStyle/>
                    <a:p>
                      <a:pPr marL="0" marR="0" algn="ctr">
                        <a:lnSpc>
                          <a:spcPct val="115000"/>
                        </a:lnSpc>
                        <a:spcBef>
                          <a:spcPts val="0"/>
                        </a:spcBef>
                        <a:spcAft>
                          <a:spcPts val="0"/>
                        </a:spcAft>
                      </a:pPr>
                      <a:r>
                        <a:rPr lang="en-US" sz="1000" b="1">
                          <a:solidFill>
                            <a:srgbClr val="000000"/>
                          </a:solidFill>
                          <a:latin typeface="Calibri"/>
                          <a:ea typeface="Calibri"/>
                          <a:cs typeface="Calibri"/>
                        </a:rPr>
                        <a:t>05</a:t>
                      </a:r>
                      <a:endParaRPr lang="en-US" sz="900">
                        <a:solidFill>
                          <a:srgbClr val="000000"/>
                        </a:solidFill>
                        <a:latin typeface="Calibri"/>
                        <a:ea typeface="Calibri"/>
                        <a:cs typeface="Times New Roman"/>
                      </a:endParaRPr>
                    </a:p>
                  </a:txBody>
                  <a:tcPr marL="50519" marR="50519"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No bubbles appeared</a:t>
                      </a:r>
                      <a:endParaRPr lang="en-US" sz="900">
                        <a:solidFill>
                          <a:srgbClr val="000000"/>
                        </a:solidFill>
                        <a:latin typeface="Calibri"/>
                        <a:ea typeface="Calibri"/>
                        <a:cs typeface="Times New Roman"/>
                      </a:endParaRPr>
                    </a:p>
                  </a:txBody>
                  <a:tcPr marL="50519" marR="50519"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No bubbles appeared</a:t>
                      </a:r>
                      <a:endParaRPr lang="en-US" sz="900">
                        <a:solidFill>
                          <a:srgbClr val="000000"/>
                        </a:solidFill>
                        <a:latin typeface="Calibri"/>
                        <a:ea typeface="Calibri"/>
                        <a:cs typeface="Times New Roman"/>
                      </a:endParaRPr>
                    </a:p>
                  </a:txBody>
                  <a:tcPr marL="50519" marR="50519" marT="0" marB="0">
                    <a:lnL>
                      <a:noFill/>
                    </a:lnL>
                    <a:lnR>
                      <a:noFill/>
                    </a:lnR>
                    <a:lnT>
                      <a:noFill/>
                    </a:lnT>
                    <a:lnB>
                      <a:noFill/>
                    </a:lnB>
                    <a:solidFill>
                      <a:srgbClr val="C0C0C0"/>
                    </a:solidFill>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No bubbles appeared</a:t>
                      </a:r>
                      <a:endParaRPr lang="en-US" sz="900">
                        <a:solidFill>
                          <a:srgbClr val="000000"/>
                        </a:solidFill>
                        <a:latin typeface="Calibri"/>
                        <a:ea typeface="Calibri"/>
                        <a:cs typeface="Times New Roman"/>
                      </a:endParaRPr>
                    </a:p>
                  </a:txBody>
                  <a:tcPr marL="50519" marR="50519" marT="0" marB="0">
                    <a:lnL>
                      <a:noFill/>
                    </a:lnL>
                    <a:lnR>
                      <a:noFill/>
                    </a:lnR>
                    <a:lnT>
                      <a:noFill/>
                    </a:lnT>
                    <a:lnB>
                      <a:noFill/>
                    </a:lnB>
                    <a:solidFill>
                      <a:srgbClr val="C0C0C0"/>
                    </a:solidFill>
                  </a:tcPr>
                </a:tc>
              </a:tr>
              <a:tr h="361494">
                <a:tc>
                  <a:txBody>
                    <a:bodyPr/>
                    <a:lstStyle/>
                    <a:p>
                      <a:pPr marL="0" marR="0" algn="ctr">
                        <a:lnSpc>
                          <a:spcPct val="115000"/>
                        </a:lnSpc>
                        <a:spcBef>
                          <a:spcPts val="0"/>
                        </a:spcBef>
                        <a:spcAft>
                          <a:spcPts val="0"/>
                        </a:spcAft>
                      </a:pPr>
                      <a:endParaRPr lang="en-US" sz="900">
                        <a:solidFill>
                          <a:srgbClr val="000000"/>
                        </a:solidFill>
                        <a:latin typeface="Calibri"/>
                        <a:ea typeface="Calibri"/>
                        <a:cs typeface="Times New Roman"/>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No reaction observed</a:t>
                      </a:r>
                      <a:endParaRPr lang="en-US" sz="900">
                        <a:solidFill>
                          <a:srgbClr val="000000"/>
                        </a:solidFill>
                        <a:latin typeface="Calibri"/>
                        <a:ea typeface="Calibri"/>
                        <a:cs typeface="Times New Roman"/>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No reaction observed</a:t>
                      </a:r>
                      <a:endParaRPr lang="en-US" sz="900">
                        <a:solidFill>
                          <a:srgbClr val="000000"/>
                        </a:solidFill>
                        <a:latin typeface="Calibri"/>
                        <a:ea typeface="Calibri"/>
                        <a:cs typeface="Times New Roman"/>
                      </a:endParaRPr>
                    </a:p>
                  </a:txBody>
                  <a:tcPr marL="50519" marR="50519"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latin typeface="Calibri"/>
                          <a:ea typeface="Calibri"/>
                          <a:cs typeface="Calibri"/>
                        </a:rPr>
                        <a:t>No reaction observed</a:t>
                      </a:r>
                      <a:endParaRPr lang="en-US" sz="900">
                        <a:solidFill>
                          <a:srgbClr val="000000"/>
                        </a:solidFill>
                        <a:latin typeface="Calibri"/>
                        <a:ea typeface="Calibri"/>
                        <a:cs typeface="Times New Roman"/>
                      </a:endParaRPr>
                    </a:p>
                  </a:txBody>
                  <a:tcPr marL="50519" marR="50519" marT="0" marB="0">
                    <a:lnL>
                      <a:noFill/>
                    </a:lnL>
                    <a:lnR>
                      <a:noFill/>
                    </a:lnR>
                    <a:lnT>
                      <a:noFill/>
                    </a:lnT>
                    <a:lnB>
                      <a:noFill/>
                    </a:lnB>
                  </a:tcPr>
                </a:tc>
              </a:tr>
              <a:tr h="180747">
                <a:tc>
                  <a:txBody>
                    <a:bodyPr/>
                    <a:lstStyle/>
                    <a:p>
                      <a:pPr marL="0" marR="0" algn="ctr">
                        <a:lnSpc>
                          <a:spcPct val="115000"/>
                        </a:lnSpc>
                        <a:spcBef>
                          <a:spcPts val="0"/>
                        </a:spcBef>
                        <a:spcAft>
                          <a:spcPts val="0"/>
                        </a:spcAft>
                      </a:pPr>
                      <a:endParaRPr lang="en-US" sz="900">
                        <a:solidFill>
                          <a:srgbClr val="000000"/>
                        </a:solidFill>
                        <a:latin typeface="Calibri"/>
                        <a:ea typeface="Calibri"/>
                        <a:cs typeface="Times New Roman"/>
                      </a:endParaRPr>
                    </a:p>
                  </a:txBody>
                  <a:tcPr marL="50519" marR="50519"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marL="0" marR="0" algn="ctr">
                        <a:lnSpc>
                          <a:spcPct val="115000"/>
                        </a:lnSpc>
                        <a:spcBef>
                          <a:spcPts val="0"/>
                        </a:spcBef>
                        <a:spcAft>
                          <a:spcPts val="0"/>
                        </a:spcAft>
                      </a:pPr>
                      <a:endParaRPr lang="en-US" sz="1000">
                        <a:solidFill>
                          <a:srgbClr val="000000"/>
                        </a:solidFill>
                        <a:latin typeface="Calibri"/>
                        <a:ea typeface="Calibri"/>
                        <a:cs typeface="Calibri"/>
                      </a:endParaRPr>
                    </a:p>
                  </a:txBody>
                  <a:tcPr marL="50519" marR="50519"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marL="0" marR="0" algn="ctr">
                        <a:lnSpc>
                          <a:spcPct val="115000"/>
                        </a:lnSpc>
                        <a:spcBef>
                          <a:spcPts val="0"/>
                        </a:spcBef>
                        <a:spcAft>
                          <a:spcPts val="0"/>
                        </a:spcAft>
                      </a:pPr>
                      <a:endParaRPr lang="en-US" sz="1000" dirty="0">
                        <a:solidFill>
                          <a:srgbClr val="000000"/>
                        </a:solidFill>
                        <a:latin typeface="Calibri"/>
                        <a:ea typeface="Calibri"/>
                        <a:cs typeface="Calibri"/>
                      </a:endParaRPr>
                    </a:p>
                  </a:txBody>
                  <a:tcPr marL="50519" marR="50519"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marL="0" marR="0" algn="ctr">
                        <a:lnSpc>
                          <a:spcPct val="115000"/>
                        </a:lnSpc>
                        <a:spcBef>
                          <a:spcPts val="0"/>
                        </a:spcBef>
                        <a:spcAft>
                          <a:spcPts val="0"/>
                        </a:spcAft>
                      </a:pPr>
                      <a:endParaRPr lang="en-US" sz="1000" dirty="0">
                        <a:solidFill>
                          <a:srgbClr val="000000"/>
                        </a:solidFill>
                        <a:latin typeface="Calibri"/>
                        <a:ea typeface="Calibri"/>
                        <a:cs typeface="Calibri"/>
                      </a:endParaRPr>
                    </a:p>
                  </a:txBody>
                  <a:tcPr marL="50519" marR="50519"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pic>
        <p:nvPicPr>
          <p:cNvPr id="58372" name="Picture 154" descr="IMG_2371.JPG"/>
          <p:cNvPicPr>
            <a:picLocks noChangeAspect="1" noChangeArrowheads="1"/>
          </p:cNvPicPr>
          <p:nvPr/>
        </p:nvPicPr>
        <p:blipFill>
          <a:blip r:embed="rId3"/>
          <a:srcRect t="3857" b="20178"/>
          <a:stretch>
            <a:fillRect/>
          </a:stretch>
        </p:blipFill>
        <p:spPr bwMode="auto">
          <a:xfrm>
            <a:off x="609600" y="1140061"/>
            <a:ext cx="8229600" cy="4651139"/>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
        <p:nvSpPr>
          <p:cNvPr id="58375" name="Rectangle 7"/>
          <p:cNvSpPr>
            <a:spLocks noChangeArrowheads="1"/>
          </p:cNvSpPr>
          <p:nvPr/>
        </p:nvSpPr>
        <p:spPr bwMode="auto">
          <a:xfrm>
            <a:off x="41045" y="-152400"/>
            <a:ext cx="3845155" cy="830997"/>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smtClean="0">
              <a:ln>
                <a:noFill/>
              </a:ln>
              <a:solidFill>
                <a:schemeClr val="tx1"/>
              </a:solidFill>
              <a:effectLst/>
              <a:latin typeface="Times New Roman" pitchFamily="18" charset="0"/>
              <a:ea typeface="Calibri"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Chemical Reactions Layer </a:t>
            </a:r>
            <a:r>
              <a:rPr lang="en-US" b="1" dirty="0" smtClean="0">
                <a:latin typeface="Times New Roman" pitchFamily="18" charset="0"/>
                <a:ea typeface="Calibri" charset="0"/>
                <a:cs typeface="Times New Roman" pitchFamily="18" charset="0"/>
              </a:rPr>
              <a:t>1</a:t>
            </a:r>
            <a:endParaRPr kumimoji="0" lang="en-US" sz="1800" b="1" i="0" u="none" strike="noStrike" cap="none" normalizeH="0" baseline="0" dirty="0" smtClean="0">
              <a:ln>
                <a:noFill/>
              </a:ln>
              <a:solidFill>
                <a:schemeClr val="tx1"/>
              </a:solidFill>
              <a:effectLst/>
              <a:latin typeface="Arial" pitchFamily="34" charset="0"/>
              <a:cs typeface="Arial" pitchFamily="34" charset="0"/>
            </a:endParaRPr>
          </a:p>
        </p:txBody>
      </p:sp>
      <p:sp>
        <p:nvSpPr>
          <p:cNvPr id="58376" name="Text Box 8"/>
          <p:cNvSpPr txBox="1">
            <a:spLocks noChangeArrowheads="1"/>
          </p:cNvSpPr>
          <p:nvPr/>
        </p:nvSpPr>
        <p:spPr bwMode="auto">
          <a:xfrm>
            <a:off x="609600" y="1752600"/>
            <a:ext cx="8229600" cy="431800"/>
          </a:xfrm>
          <a:prstGeom prst="rect">
            <a:avLst/>
          </a:prstGeom>
          <a:solidFill>
            <a:srgbClr val="272727">
              <a:alpha val="60001"/>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2000" b="0" i="0" u="none" strike="noStrike" cap="none" normalizeH="0" baseline="0" dirty="0" smtClean="0">
                <a:ln>
                  <a:noFill/>
                </a:ln>
                <a:solidFill>
                  <a:schemeClr val="bg1"/>
                </a:solidFill>
                <a:effectLst/>
                <a:latin typeface="Times New Roman" pitchFamily="18" charset="0"/>
                <a:cs typeface="Times New Roman" pitchFamily="18" charset="0"/>
              </a:rPr>
              <a:t>Layer 1 was reacted with all chemicals easily</a:t>
            </a:r>
            <a:endParaRPr kumimoji="0" lang="en-US" sz="1800" b="0" i="0" u="none" strike="noStrike" cap="none" normalizeH="0" baseline="0" dirty="0" smtClean="0">
              <a:ln>
                <a:noFill/>
              </a:ln>
              <a:solidFill>
                <a:schemeClr val="bg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pic>
        <p:nvPicPr>
          <p:cNvPr id="5" name="Picture 4"/>
          <p:cNvPicPr/>
          <p:nvPr/>
        </p:nvPicPr>
        <p:blipFill>
          <a:blip r:embed="rId3"/>
          <a:srcRect l="36581" t="22174" r="38566" b="36224"/>
          <a:stretch>
            <a:fillRect/>
          </a:stretch>
        </p:blipFill>
        <p:spPr bwMode="auto">
          <a:xfrm>
            <a:off x="914400" y="533400"/>
            <a:ext cx="6705600" cy="5714999"/>
          </a:xfrm>
          <a:prstGeom prst="rect">
            <a:avLst/>
          </a:prstGeom>
          <a:noFill/>
          <a:ln w="9525">
            <a:noFill/>
            <a:miter lim="800000"/>
            <a:headEnd/>
            <a:tailEnd/>
          </a:ln>
        </p:spPr>
      </p:pic>
      <p:sp>
        <p:nvSpPr>
          <p:cNvPr id="6" name="Rectangle 5"/>
          <p:cNvSpPr/>
          <p:nvPr/>
        </p:nvSpPr>
        <p:spPr>
          <a:xfrm>
            <a:off x="5257800" y="3810000"/>
            <a:ext cx="2362200" cy="2438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609600" y="427038"/>
            <a:ext cx="8229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a:ln>
                <a:noFill/>
              </a:ln>
              <a:solidFill>
                <a:schemeClr val="tx1"/>
              </a:solidFill>
              <a:effectLst/>
              <a:uLnTx/>
              <a:uFillTx/>
              <a:latin typeface="+mj-lt"/>
              <a:ea typeface="+mj-ea"/>
              <a:cs typeface="+mj-cs"/>
            </a:endParaRPr>
          </a:p>
        </p:txBody>
      </p:sp>
      <p:sp>
        <p:nvSpPr>
          <p:cNvPr id="8"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a:ln>
                <a:noFill/>
              </a:ln>
              <a:solidFill>
                <a:schemeClr val="tx1"/>
              </a:solidFill>
              <a:effectLst/>
              <a:uLnTx/>
              <a:uFillTx/>
              <a:latin typeface="+mn-lt"/>
              <a:ea typeface="+mn-ea"/>
              <a:cs typeface="+mn-cs"/>
            </a:endParaRPr>
          </a:p>
        </p:txBody>
      </p:sp>
      <p:pic>
        <p:nvPicPr>
          <p:cNvPr id="9"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152400" y="152400"/>
            <a:ext cx="9143999" cy="6858000"/>
          </a:xfrm>
          <a:prstGeom prst="rect">
            <a:avLst/>
          </a:prstGeom>
          <a:noFill/>
        </p:spPr>
      </p:pic>
      <p:pic>
        <p:nvPicPr>
          <p:cNvPr id="10" name="Picture 9"/>
          <p:cNvPicPr/>
          <p:nvPr/>
        </p:nvPicPr>
        <p:blipFill>
          <a:blip r:embed="rId3"/>
          <a:srcRect l="36581" t="22174" r="38566" b="36224"/>
          <a:stretch>
            <a:fillRect/>
          </a:stretch>
        </p:blipFill>
        <p:spPr bwMode="auto">
          <a:xfrm>
            <a:off x="1066800" y="685800"/>
            <a:ext cx="6705600" cy="5714999"/>
          </a:xfrm>
          <a:prstGeom prst="rect">
            <a:avLst/>
          </a:prstGeom>
          <a:noFill/>
          <a:ln w="9525">
            <a:noFill/>
            <a:miter lim="800000"/>
            <a:headEnd/>
            <a:tailEnd/>
          </a:ln>
        </p:spPr>
      </p:pic>
      <p:sp>
        <p:nvSpPr>
          <p:cNvPr id="11" name="Rectangle 10"/>
          <p:cNvSpPr/>
          <p:nvPr/>
        </p:nvSpPr>
        <p:spPr>
          <a:xfrm>
            <a:off x="5410200" y="3962400"/>
            <a:ext cx="2362200" cy="2438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371600" y="762000"/>
            <a:ext cx="3581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itchFamily="18" charset="0"/>
                <a:cs typeface="Times New Roman" pitchFamily="18" charset="0"/>
              </a:rPr>
              <a:t>Chemical Reactions for Layer 2</a:t>
            </a:r>
          </a:p>
          <a:p>
            <a:pPr algn="ctr"/>
            <a:endParaRPr lang="en-US" dirty="0">
              <a:solidFill>
                <a:schemeClr val="tx1"/>
              </a:solidFill>
              <a:latin typeface="Times New Roman" pitchFamily="18" charset="0"/>
              <a:cs typeface="Times New Roman" pitchFamily="18" charset="0"/>
            </a:endParaRPr>
          </a:p>
        </p:txBody>
      </p:sp>
      <p:sp>
        <p:nvSpPr>
          <p:cNvPr id="13" name="Rectangle 12"/>
          <p:cNvSpPr/>
          <p:nvPr/>
        </p:nvSpPr>
        <p:spPr>
          <a:xfrm>
            <a:off x="1600200" y="1371600"/>
            <a:ext cx="2438400" cy="2514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191000" y="1295400"/>
            <a:ext cx="3124200" cy="2590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048000" y="3962400"/>
            <a:ext cx="2209800" cy="2438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sp>
        <p:nvSpPr>
          <p:cNvPr id="5" name="Rectangle 4"/>
          <p:cNvSpPr/>
          <p:nvPr/>
        </p:nvSpPr>
        <p:spPr>
          <a:xfrm>
            <a:off x="990600" y="381000"/>
            <a:ext cx="3758593" cy="461665"/>
          </a:xfrm>
          <a:prstGeom prst="rect">
            <a:avLst/>
          </a:prstGeom>
        </p:spPr>
        <p:txBody>
          <a:bodyPr wrap="none">
            <a:spAutoFit/>
          </a:bodyPr>
          <a:lstStyle/>
          <a:p>
            <a:r>
              <a:rPr lang="en-US" sz="2400" b="1" dirty="0" smtClean="0">
                <a:latin typeface="Times New Roman" pitchFamily="18" charset="0"/>
                <a:cs typeface="Times New Roman" pitchFamily="18" charset="0"/>
              </a:rPr>
              <a:t>Chemical Reaction Layer 3</a:t>
            </a:r>
            <a:endParaRPr lang="en-US" sz="2400" b="1" dirty="0">
              <a:latin typeface="Times New Roman" pitchFamily="18" charset="0"/>
              <a:cs typeface="Times New Roman" pitchFamily="18" charset="0"/>
            </a:endParaRPr>
          </a:p>
        </p:txBody>
      </p:sp>
      <p:pic>
        <p:nvPicPr>
          <p:cNvPr id="6" name="Picture 5" descr="IMG_2383.JPG"/>
          <p:cNvPicPr/>
          <p:nvPr/>
        </p:nvPicPr>
        <p:blipFill>
          <a:blip r:embed="rId3" cstate="print"/>
          <a:stretch>
            <a:fillRect/>
          </a:stretch>
        </p:blipFill>
        <p:spPr>
          <a:xfrm>
            <a:off x="609600" y="914401"/>
            <a:ext cx="3429000" cy="2438400"/>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IMG_2373.JPG"/>
          <p:cNvPicPr/>
          <p:nvPr/>
        </p:nvPicPr>
        <p:blipFill>
          <a:blip r:embed="rId4" cstate="print"/>
          <a:stretch>
            <a:fillRect/>
          </a:stretch>
        </p:blipFill>
        <p:spPr>
          <a:xfrm rot="5400000">
            <a:off x="6134100" y="647700"/>
            <a:ext cx="2971800" cy="2286000"/>
          </a:xfrm>
          <a:prstGeom prst="rect">
            <a:avLst/>
          </a:prstGeom>
          <a:ln w="6350">
            <a:solidFill>
              <a:schemeClr val="tx1"/>
            </a:solidFill>
          </a:ln>
        </p:spPr>
      </p:pic>
      <p:pic>
        <p:nvPicPr>
          <p:cNvPr id="8" name="Picture 7" descr="IMG_2374.JPG"/>
          <p:cNvPicPr/>
          <p:nvPr/>
        </p:nvPicPr>
        <p:blipFill>
          <a:blip r:embed="rId5" cstate="print"/>
          <a:srcRect r="5290"/>
          <a:stretch>
            <a:fillRect/>
          </a:stretch>
        </p:blipFill>
        <p:spPr>
          <a:xfrm rot="5400000">
            <a:off x="3946356" y="3673643"/>
            <a:ext cx="3200401" cy="2711113"/>
          </a:xfrm>
          <a:prstGeom prst="rect">
            <a:avLst/>
          </a:prstGeom>
          <a:ln w="9525">
            <a:solidFill>
              <a:schemeClr val="tx1"/>
            </a:solid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sp>
        <p:nvSpPr>
          <p:cNvPr id="5" name="Rectangle 4"/>
          <p:cNvSpPr/>
          <p:nvPr/>
        </p:nvSpPr>
        <p:spPr>
          <a:xfrm>
            <a:off x="685800" y="228600"/>
            <a:ext cx="3878819" cy="461665"/>
          </a:xfrm>
          <a:prstGeom prst="rect">
            <a:avLst/>
          </a:prstGeom>
        </p:spPr>
        <p:txBody>
          <a:bodyPr wrap="none">
            <a:spAutoFit/>
          </a:bodyPr>
          <a:lstStyle/>
          <a:p>
            <a:r>
              <a:rPr lang="en-US" sz="2400" b="1" dirty="0" smtClean="0">
                <a:latin typeface="Times New Roman" pitchFamily="18" charset="0"/>
                <a:cs typeface="Times New Roman" pitchFamily="18" charset="0"/>
              </a:rPr>
              <a:t>Chemical Reactions Layer 4</a:t>
            </a:r>
            <a:endParaRPr lang="en-US" sz="2400" b="1" dirty="0">
              <a:latin typeface="Times New Roman" pitchFamily="18" charset="0"/>
              <a:cs typeface="Times New Roman" pitchFamily="18" charset="0"/>
            </a:endParaRPr>
          </a:p>
        </p:txBody>
      </p:sp>
      <p:pic>
        <p:nvPicPr>
          <p:cNvPr id="6" name="Picture 5" descr="IMG_2390.JPG"/>
          <p:cNvPicPr/>
          <p:nvPr/>
        </p:nvPicPr>
        <p:blipFill>
          <a:blip r:embed="rId3" cstate="print"/>
          <a:srcRect r="6171"/>
          <a:stretch>
            <a:fillRect/>
          </a:stretch>
        </p:blipFill>
        <p:spPr>
          <a:xfrm>
            <a:off x="533400" y="1065904"/>
            <a:ext cx="3337336" cy="26678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IMG_2420.JPG"/>
          <p:cNvPicPr/>
          <p:nvPr/>
        </p:nvPicPr>
        <p:blipFill>
          <a:blip r:embed="rId4" cstate="print"/>
          <a:stretch>
            <a:fillRect/>
          </a:stretch>
        </p:blipFill>
        <p:spPr>
          <a:xfrm>
            <a:off x="4435064" y="1030941"/>
            <a:ext cx="3337336" cy="24742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IMG_2395.JPG"/>
          <p:cNvPicPr/>
          <p:nvPr/>
        </p:nvPicPr>
        <p:blipFill>
          <a:blip r:embed="rId5" cstate="print"/>
          <a:stretch>
            <a:fillRect/>
          </a:stretch>
        </p:blipFill>
        <p:spPr>
          <a:xfrm>
            <a:off x="3276600" y="3962400"/>
            <a:ext cx="3315821" cy="24527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sp>
        <p:nvSpPr>
          <p:cNvPr id="5" name="Rectangle 4"/>
          <p:cNvSpPr/>
          <p:nvPr/>
        </p:nvSpPr>
        <p:spPr>
          <a:xfrm>
            <a:off x="762000" y="240268"/>
            <a:ext cx="3840347" cy="461665"/>
          </a:xfrm>
          <a:prstGeom prst="rect">
            <a:avLst/>
          </a:prstGeom>
        </p:spPr>
        <p:txBody>
          <a:bodyPr wrap="none">
            <a:spAutoFit/>
          </a:bodyPr>
          <a:lstStyle/>
          <a:p>
            <a:r>
              <a:rPr lang="en-US" sz="2400" b="1" dirty="0" smtClean="0">
                <a:latin typeface="Times New Roman" pitchFamily="18" charset="0"/>
                <a:cs typeface="Times New Roman" pitchFamily="18" charset="0"/>
              </a:rPr>
              <a:t>Chemical Reactions Layer </a:t>
            </a:r>
            <a:r>
              <a:rPr lang="en-US" b="1" dirty="0" smtClean="0">
                <a:latin typeface="Times New Roman" pitchFamily="18" charset="0"/>
                <a:cs typeface="Times New Roman" pitchFamily="18" charset="0"/>
              </a:rPr>
              <a:t>5</a:t>
            </a:r>
            <a:endParaRPr lang="en-US" b="1" dirty="0">
              <a:latin typeface="Times New Roman" pitchFamily="18" charset="0"/>
              <a:cs typeface="Times New Roman" pitchFamily="18" charset="0"/>
            </a:endParaRPr>
          </a:p>
        </p:txBody>
      </p:sp>
      <p:pic>
        <p:nvPicPr>
          <p:cNvPr id="6" name="Picture 5" descr="IMG_2419.JPG"/>
          <p:cNvPicPr/>
          <p:nvPr/>
        </p:nvPicPr>
        <p:blipFill>
          <a:blip r:embed="rId3" cstate="print"/>
          <a:stretch>
            <a:fillRect/>
          </a:stretch>
        </p:blipFill>
        <p:spPr>
          <a:xfrm>
            <a:off x="381000" y="990600"/>
            <a:ext cx="3638550" cy="27109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IMG_2418.JPG"/>
          <p:cNvPicPr/>
          <p:nvPr/>
        </p:nvPicPr>
        <p:blipFill>
          <a:blip r:embed="rId4" cstate="print"/>
          <a:stretch>
            <a:fillRect/>
          </a:stretch>
        </p:blipFill>
        <p:spPr>
          <a:xfrm>
            <a:off x="4572000" y="914400"/>
            <a:ext cx="3638550" cy="27216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IMG_2422.JPG"/>
          <p:cNvPicPr/>
          <p:nvPr/>
        </p:nvPicPr>
        <p:blipFill>
          <a:blip r:embed="rId5" cstate="print"/>
          <a:srcRect r="5490" b="3279"/>
          <a:stretch>
            <a:fillRect/>
          </a:stretch>
        </p:blipFill>
        <p:spPr>
          <a:xfrm>
            <a:off x="2895600" y="3810000"/>
            <a:ext cx="3638550" cy="27969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cxnSp>
        <p:nvCxnSpPr>
          <p:cNvPr id="5" name="Straight Connector 4"/>
          <p:cNvCxnSpPr/>
          <p:nvPr/>
        </p:nvCxnSpPr>
        <p:spPr>
          <a:xfrm>
            <a:off x="2819400" y="533400"/>
            <a:ext cx="3276600" cy="1588"/>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a:xfrm>
            <a:off x="2819400" y="1143000"/>
            <a:ext cx="3352800" cy="1588"/>
          </a:xfrm>
          <a:prstGeom prst="line">
            <a:avLst/>
          </a:prstGeom>
        </p:spPr>
        <p:style>
          <a:lnRef idx="2">
            <a:schemeClr val="dk1"/>
          </a:lnRef>
          <a:fillRef idx="0">
            <a:schemeClr val="dk1"/>
          </a:fillRef>
          <a:effectRef idx="1">
            <a:schemeClr val="dk1"/>
          </a:effectRef>
          <a:fontRef idx="minor">
            <a:schemeClr val="tx1"/>
          </a:fontRef>
        </p:style>
      </p:cxnSp>
      <p:sp>
        <p:nvSpPr>
          <p:cNvPr id="7" name="Title 1"/>
          <p:cNvSpPr txBox="1">
            <a:spLocks/>
          </p:cNvSpPr>
          <p:nvPr/>
        </p:nvSpPr>
        <p:spPr>
          <a:xfrm>
            <a:off x="228600" y="304800"/>
            <a:ext cx="85344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smtClean="0">
                <a:latin typeface="Times New Roman" pitchFamily="18" charset="0"/>
                <a:ea typeface="+mj-ea"/>
                <a:cs typeface="Times New Roman" pitchFamily="18" charset="0"/>
              </a:rPr>
              <a:t>READINGS</a:t>
            </a:r>
            <a:endParaRPr kumimoji="0" lang="en-US" sz="44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sp>
        <p:nvSpPr>
          <p:cNvPr id="122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292" name="Rectangle 4"/>
          <p:cNvSpPr>
            <a:spLocks noChangeArrowheads="1"/>
          </p:cNvSpPr>
          <p:nvPr/>
        </p:nvSpPr>
        <p:spPr bwMode="auto">
          <a:xfrm>
            <a:off x="457200" y="1524000"/>
            <a:ext cx="8382000"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tab pos="1473200" algn="l"/>
              </a:tabLst>
            </a:pPr>
            <a:endParaRPr kumimoji="0" lang="en-US" sz="2400" i="0" u="none" strike="noStrike" cap="none" normalizeH="0" baseline="0" dirty="0" smtClean="0">
              <a:ln>
                <a:noFill/>
              </a:ln>
              <a:solidFill>
                <a:schemeClr val="tx1"/>
              </a:solidFill>
              <a:effectLst/>
              <a:latin typeface="Times New Roman" pitchFamily="18" charset="0"/>
              <a:ea typeface="Calibri" charset="0"/>
              <a:cs typeface="Times New Roman" pitchFamily="18" charset="0"/>
            </a:endParaRPr>
          </a:p>
          <a:p>
            <a:pPr algn="just" eaLnBrk="0" fontAlgn="base" hangingPunct="0">
              <a:spcBef>
                <a:spcPct val="0"/>
              </a:spcBef>
              <a:spcAft>
                <a:spcPct val="0"/>
              </a:spcAft>
              <a:tabLst>
                <a:tab pos="1473200" algn="l"/>
              </a:tabLst>
            </a:pPr>
            <a:r>
              <a:rPr kumimoji="0" lang="en-US" sz="2400" i="0" u="none" strike="noStrike" cap="none" normalizeH="0" baseline="0" dirty="0" smtClean="0">
                <a:ln>
                  <a:noFill/>
                </a:ln>
                <a:solidFill>
                  <a:schemeClr val="tx1"/>
                </a:solidFill>
                <a:effectLst/>
                <a:latin typeface="Times New Roman" pitchFamily="18" charset="0"/>
                <a:ea typeface="Calibri" charset="0"/>
                <a:cs typeface="Times New Roman" pitchFamily="18" charset="0"/>
              </a:rPr>
              <a:t>Each layer’s width, length and the thickness were recorded for future aspects.</a:t>
            </a:r>
            <a:endParaRPr kumimoji="0" lang="en-US" sz="2400"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12293" name="Picture 5" descr="C:\Users\win8\Desktop\Ph project\new\p\Average thickenes.jpg"/>
          <p:cNvPicPr>
            <a:picLocks noChangeAspect="1" noChangeArrowheads="1"/>
          </p:cNvPicPr>
          <p:nvPr/>
        </p:nvPicPr>
        <p:blipFill>
          <a:blip r:embed="rId3"/>
          <a:srcRect/>
          <a:stretch>
            <a:fillRect/>
          </a:stretch>
        </p:blipFill>
        <p:spPr bwMode="auto">
          <a:xfrm>
            <a:off x="457200" y="3810000"/>
            <a:ext cx="5195680" cy="2590800"/>
          </a:xfrm>
          <a:prstGeom prst="rect">
            <a:avLst/>
          </a:prstGeom>
          <a:noFill/>
        </p:spPr>
      </p:pic>
      <p:sp>
        <p:nvSpPr>
          <p:cNvPr id="14" name="Rectangle 13"/>
          <p:cNvSpPr/>
          <p:nvPr/>
        </p:nvSpPr>
        <p:spPr>
          <a:xfrm>
            <a:off x="457200" y="3352800"/>
            <a:ext cx="5181600" cy="381000"/>
          </a:xfrm>
          <a:prstGeom prst="rect">
            <a:avLst/>
          </a:prstGeom>
          <a:solidFill>
            <a:schemeClr val="bg1">
              <a:lumMod val="85000"/>
            </a:schemeClr>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Times New Roman" pitchFamily="18" charset="0"/>
                <a:cs typeface="Times New Roman" pitchFamily="18" charset="0"/>
              </a:rPr>
              <a:t>Thickness  of the layers</a:t>
            </a:r>
            <a:endParaRPr lang="en-US" sz="2000" dirty="0">
              <a:solidFill>
                <a:schemeClr val="tx1"/>
              </a:solidFill>
              <a:latin typeface="Times New Roman" pitchFamily="18" charset="0"/>
              <a:cs typeface="Times New Roman" pitchFamily="18" charset="0"/>
            </a:endParaRPr>
          </a:p>
        </p:txBody>
      </p:sp>
      <p:pic>
        <p:nvPicPr>
          <p:cNvPr id="12294" name="Picture 6" descr="C:\Users\win8\Desktop\Ph project\new\p\average length.jpg"/>
          <p:cNvPicPr>
            <a:picLocks noChangeAspect="1" noChangeArrowheads="1"/>
          </p:cNvPicPr>
          <p:nvPr/>
        </p:nvPicPr>
        <p:blipFill>
          <a:blip r:embed="rId4"/>
          <a:srcRect/>
          <a:stretch>
            <a:fillRect/>
          </a:stretch>
        </p:blipFill>
        <p:spPr bwMode="auto">
          <a:xfrm>
            <a:off x="5791200" y="4191000"/>
            <a:ext cx="3099176" cy="2219325"/>
          </a:xfrm>
          <a:prstGeom prst="rect">
            <a:avLst/>
          </a:prstGeom>
          <a:noFill/>
        </p:spPr>
      </p:pic>
      <p:sp>
        <p:nvSpPr>
          <p:cNvPr id="16" name="Rectangle 15"/>
          <p:cNvSpPr/>
          <p:nvPr/>
        </p:nvSpPr>
        <p:spPr>
          <a:xfrm>
            <a:off x="5791200" y="3657600"/>
            <a:ext cx="3048000" cy="457200"/>
          </a:xfrm>
          <a:prstGeom prst="rect">
            <a:avLst/>
          </a:prstGeom>
          <a:solidFill>
            <a:srgbClr val="AAF4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Times New Roman" pitchFamily="18" charset="0"/>
                <a:cs typeface="Times New Roman" pitchFamily="18" charset="0"/>
              </a:rPr>
              <a:t>Length of the layers</a:t>
            </a:r>
            <a:endParaRPr lang="en-US"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pic>
        <p:nvPicPr>
          <p:cNvPr id="5" name="Picture 4"/>
          <p:cNvPicPr/>
          <p:nvPr/>
        </p:nvPicPr>
        <p:blipFill>
          <a:blip r:embed="rId3"/>
          <a:srcRect l="16291" t="25652" r="46865" b="27826"/>
          <a:stretch>
            <a:fillRect/>
          </a:stretch>
        </p:blipFill>
        <p:spPr bwMode="auto">
          <a:xfrm>
            <a:off x="1371600" y="1676400"/>
            <a:ext cx="5628715" cy="3991087"/>
          </a:xfrm>
          <a:prstGeom prst="rect">
            <a:avLst/>
          </a:prstGeom>
          <a:noFill/>
          <a:ln w="9525">
            <a:noFill/>
            <a:miter lim="800000"/>
            <a:headEnd/>
            <a:tailEnd/>
          </a:ln>
        </p:spPr>
      </p:pic>
      <p:sp>
        <p:nvSpPr>
          <p:cNvPr id="50178" name="Rectangle 2"/>
          <p:cNvSpPr>
            <a:spLocks noChangeArrowheads="1"/>
          </p:cNvSpPr>
          <p:nvPr/>
        </p:nvSpPr>
        <p:spPr bwMode="auto">
          <a:xfrm>
            <a:off x="1371600" y="914400"/>
            <a:ext cx="5608638" cy="449263"/>
          </a:xfrm>
          <a:prstGeom prst="rect">
            <a:avLst/>
          </a:prstGeom>
          <a:solidFill>
            <a:srgbClr val="5A5A5A"/>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800" b="0" i="0" u="none" strike="noStrike" cap="none" normalizeH="0" baseline="0" smtClean="0">
                <a:ln>
                  <a:noFill/>
                </a:ln>
                <a:solidFill>
                  <a:srgbClr val="FFFFFF"/>
                </a:solidFill>
                <a:effectLst/>
                <a:latin typeface="Gobold Bold Italic" charset="0"/>
                <a:cs typeface="Arial" pitchFamily="34" charset="0"/>
              </a:rPr>
              <a:t>Lee’s Method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 name="Rectangle 6"/>
          <p:cNvSpPr/>
          <p:nvPr/>
        </p:nvSpPr>
        <p:spPr>
          <a:xfrm>
            <a:off x="6324600" y="2362200"/>
            <a:ext cx="12192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latin typeface="Times New Roman" pitchFamily="18" charset="0"/>
                <a:cs typeface="Times New Roman" pitchFamily="18" charset="0"/>
              </a:rPr>
              <a:t>g</a:t>
            </a:r>
            <a:endParaRPr lang="en-US" b="1"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sp>
        <p:nvSpPr>
          <p:cNvPr id="3079" name="Rectangle 7"/>
          <p:cNvSpPr>
            <a:spLocks noChangeArrowheads="1"/>
          </p:cNvSpPr>
          <p:nvPr/>
        </p:nvSpPr>
        <p:spPr bwMode="auto">
          <a:xfrm>
            <a:off x="543220" y="297359"/>
            <a:ext cx="6390980" cy="76944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smtClean="0">
              <a:ln>
                <a:noFill/>
              </a:ln>
              <a:solidFill>
                <a:schemeClr val="tx1"/>
              </a:solidFill>
              <a:effectLst/>
              <a:latin typeface="Gobold Bold Italic" pitchFamily="2" charset="0"/>
              <a:ea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2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Lees Method for Calculating Thermal Conductivity</a:t>
            </a:r>
            <a:endParaRPr kumimoji="0" lang="en-US" sz="1800" b="1" i="0" u="none" strike="noStrike" cap="none" normalizeH="0" baseline="0" dirty="0" smtClean="0">
              <a:ln>
                <a:noFill/>
              </a:ln>
              <a:solidFill>
                <a:schemeClr val="tx1"/>
              </a:solidFill>
              <a:effectLst/>
              <a:latin typeface="Times New Roman" pitchFamily="18" charset="0"/>
              <a:cs typeface="Times New Roman" pitchFamily="18" charset="0"/>
            </a:endParaRPr>
          </a:p>
        </p:txBody>
      </p:sp>
      <p:pic>
        <p:nvPicPr>
          <p:cNvPr id="3081" name="Picture 9" descr="C:\Users\win8\Desktop\Ph project\new\p\lee.jpg"/>
          <p:cNvPicPr>
            <a:picLocks noChangeAspect="1" noChangeArrowheads="1"/>
          </p:cNvPicPr>
          <p:nvPr/>
        </p:nvPicPr>
        <p:blipFill>
          <a:blip r:embed="rId3"/>
          <a:srcRect/>
          <a:stretch>
            <a:fillRect/>
          </a:stretch>
        </p:blipFill>
        <p:spPr bwMode="auto">
          <a:xfrm>
            <a:off x="762000" y="1752600"/>
            <a:ext cx="7894063" cy="3762375"/>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sp>
        <p:nvSpPr>
          <p:cNvPr id="5" name="Rectangle 4"/>
          <p:cNvSpPr/>
          <p:nvPr/>
        </p:nvSpPr>
        <p:spPr>
          <a:xfrm>
            <a:off x="1864288" y="304800"/>
            <a:ext cx="4688912" cy="1446550"/>
          </a:xfrm>
          <a:prstGeom prst="rect">
            <a:avLst/>
          </a:prstGeom>
        </p:spPr>
        <p:txBody>
          <a:bodyPr wrap="none">
            <a:spAutoFit/>
          </a:bodyPr>
          <a:lstStyle/>
          <a:p>
            <a:r>
              <a:rPr lang="en-US" sz="4400" b="1" dirty="0" smtClean="0">
                <a:latin typeface="Times New Roman" pitchFamily="18" charset="0"/>
                <a:cs typeface="Times New Roman" pitchFamily="18" charset="0"/>
              </a:rPr>
              <a:t>CALCULATIONS</a:t>
            </a:r>
          </a:p>
          <a:p>
            <a:endParaRPr lang="en-US" sz="4400" b="1" dirty="0">
              <a:latin typeface="Times New Roman" pitchFamily="18" charset="0"/>
              <a:cs typeface="Times New Roman" pitchFamily="18" charset="0"/>
            </a:endParaRPr>
          </a:p>
        </p:txBody>
      </p:sp>
      <p:cxnSp>
        <p:nvCxnSpPr>
          <p:cNvPr id="7" name="Straight Connector 6"/>
          <p:cNvCxnSpPr>
            <a:stCxn id="5" idx="1"/>
            <a:endCxn id="5" idx="3"/>
          </p:cNvCxnSpPr>
          <p:nvPr/>
        </p:nvCxnSpPr>
        <p:spPr>
          <a:xfrm rot="10800000" flipH="1">
            <a:off x="1864288" y="1028075"/>
            <a:ext cx="4688912" cy="1588"/>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rot="10800000" flipH="1">
            <a:off x="1835260" y="345904"/>
            <a:ext cx="4688912" cy="1588"/>
          </a:xfrm>
          <a:prstGeom prst="line">
            <a:avLst/>
          </a:prstGeom>
        </p:spPr>
        <p:style>
          <a:lnRef idx="2">
            <a:schemeClr val="dk1"/>
          </a:lnRef>
          <a:fillRef idx="0">
            <a:schemeClr val="dk1"/>
          </a:fillRef>
          <a:effectRef idx="1">
            <a:schemeClr val="dk1"/>
          </a:effectRef>
          <a:fontRef idx="minor">
            <a:schemeClr val="tx1"/>
          </a:fontRef>
        </p:style>
      </p:cxnSp>
      <p:pic>
        <p:nvPicPr>
          <p:cNvPr id="1026" name="Picture 2" descr="C:\Users\win8\Desktop\Ph project\new\p\Average thicknessfinal.jpg"/>
          <p:cNvPicPr>
            <a:picLocks noChangeAspect="1" noChangeArrowheads="1"/>
          </p:cNvPicPr>
          <p:nvPr/>
        </p:nvPicPr>
        <p:blipFill>
          <a:blip r:embed="rId3"/>
          <a:srcRect/>
          <a:stretch>
            <a:fillRect/>
          </a:stretch>
        </p:blipFill>
        <p:spPr bwMode="auto">
          <a:xfrm>
            <a:off x="685800" y="2667000"/>
            <a:ext cx="4290989" cy="2819400"/>
          </a:xfrm>
          <a:prstGeom prst="rect">
            <a:avLst/>
          </a:prstGeom>
          <a:noFill/>
        </p:spPr>
      </p:pic>
      <p:sp>
        <p:nvSpPr>
          <p:cNvPr id="10" name="Rectangle 9"/>
          <p:cNvSpPr/>
          <p:nvPr/>
        </p:nvSpPr>
        <p:spPr>
          <a:xfrm>
            <a:off x="685800" y="2209800"/>
            <a:ext cx="4267200" cy="457200"/>
          </a:xfrm>
          <a:prstGeom prst="rect">
            <a:avLst/>
          </a:prstGeom>
          <a:solidFill>
            <a:schemeClr val="tx2">
              <a:lumMod val="20000"/>
              <a:lumOff val="80000"/>
            </a:schemeClr>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itchFamily="18" charset="0"/>
                <a:cs typeface="Times New Roman" pitchFamily="18" charset="0"/>
              </a:rPr>
              <a:t>Average thickness of the layers</a:t>
            </a:r>
            <a:endParaRPr lang="en-US" b="1" dirty="0">
              <a:solidFill>
                <a:schemeClr val="tx1"/>
              </a:solidFill>
              <a:latin typeface="Times New Roman" pitchFamily="18" charset="0"/>
              <a:cs typeface="Times New Roman" pitchFamily="18" charset="0"/>
            </a:endParaRPr>
          </a:p>
        </p:txBody>
      </p:sp>
      <p:pic>
        <p:nvPicPr>
          <p:cNvPr id="1027" name="Picture 3" descr="C:\Users\win8\Desktop\Ph project\new\p\Av l final.jpg"/>
          <p:cNvPicPr>
            <a:picLocks noChangeAspect="1" noChangeArrowheads="1"/>
          </p:cNvPicPr>
          <p:nvPr/>
        </p:nvPicPr>
        <p:blipFill>
          <a:blip r:embed="rId4"/>
          <a:srcRect/>
          <a:stretch>
            <a:fillRect/>
          </a:stretch>
        </p:blipFill>
        <p:spPr bwMode="auto">
          <a:xfrm>
            <a:off x="5257800" y="2971800"/>
            <a:ext cx="3541810" cy="2438400"/>
          </a:xfrm>
          <a:prstGeom prst="rect">
            <a:avLst/>
          </a:prstGeom>
          <a:noFill/>
        </p:spPr>
      </p:pic>
      <p:sp>
        <p:nvSpPr>
          <p:cNvPr id="12" name="Rectangle 11"/>
          <p:cNvSpPr/>
          <p:nvPr/>
        </p:nvSpPr>
        <p:spPr>
          <a:xfrm>
            <a:off x="5334000" y="2514600"/>
            <a:ext cx="3429000" cy="457200"/>
          </a:xfrm>
          <a:prstGeom prst="rect">
            <a:avLst/>
          </a:prstGeom>
          <a:solidFill>
            <a:srgbClr val="AAF4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itchFamily="18" charset="0"/>
                <a:cs typeface="Times New Roman" pitchFamily="18" charset="0"/>
              </a:rPr>
              <a:t>Average length of the layers</a:t>
            </a:r>
            <a:endParaRPr lang="en-US" sz="2000" b="1"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4000" cy="6858000"/>
          </a:xfrm>
          <a:prstGeom prst="rect">
            <a:avLst/>
          </a:prstGeom>
          <a:noFill/>
        </p:spPr>
      </p:pic>
      <p:sp>
        <p:nvSpPr>
          <p:cNvPr id="2" name="Title 1"/>
          <p:cNvSpPr>
            <a:spLocks noGrp="1"/>
          </p:cNvSpPr>
          <p:nvPr>
            <p:ph type="title"/>
          </p:nvPr>
        </p:nvSpPr>
        <p:spPr/>
        <p:txBody>
          <a:bodyPr/>
          <a:lstStyle/>
          <a:p>
            <a:r>
              <a:rPr lang="en-US" dirty="0" smtClean="0">
                <a:latin typeface="Gobold Bold Italic" pitchFamily="2" charset="0"/>
              </a:rPr>
              <a:t>Team</a:t>
            </a:r>
            <a:endParaRPr lang="en-US" dirty="0">
              <a:latin typeface="Gobold Bold Italic" pitchFamily="2" charset="0"/>
            </a:endParaRPr>
          </a:p>
        </p:txBody>
      </p:sp>
      <p:sp>
        <p:nvSpPr>
          <p:cNvPr id="3" name="Content Placeholder 2"/>
          <p:cNvSpPr>
            <a:spLocks noGrp="1"/>
          </p:cNvSpPr>
          <p:nvPr>
            <p:ph idx="1"/>
          </p:nvPr>
        </p:nvSpPr>
        <p:spPr>
          <a:xfrm>
            <a:off x="1143000" y="1981200"/>
            <a:ext cx="6629400" cy="3276600"/>
          </a:xfrm>
        </p:spPr>
        <p:txBody>
          <a:bodyPr>
            <a:normAutofit fontScale="92500"/>
          </a:bodyPr>
          <a:lstStyle/>
          <a:p>
            <a:pPr>
              <a:buNone/>
            </a:pPr>
            <a:r>
              <a:rPr lang="en-US" dirty="0" smtClean="0">
                <a:latin typeface="Gobold Italic" pitchFamily="2" charset="0"/>
                <a:cs typeface="David" pitchFamily="34" charset="-79"/>
              </a:rPr>
              <a:t>P. </a:t>
            </a:r>
            <a:r>
              <a:rPr lang="en-US" dirty="0" err="1" smtClean="0">
                <a:latin typeface="Gobold Italic" pitchFamily="2" charset="0"/>
                <a:cs typeface="David" pitchFamily="34" charset="-79"/>
              </a:rPr>
              <a:t>Maheshwaran</a:t>
            </a:r>
            <a:r>
              <a:rPr lang="en-US" dirty="0">
                <a:latin typeface="Gobold Italic" pitchFamily="2" charset="0"/>
                <a:cs typeface="David" pitchFamily="34" charset="-79"/>
              </a:rPr>
              <a:t>	</a:t>
            </a:r>
            <a:r>
              <a:rPr lang="en-US" dirty="0" smtClean="0">
                <a:latin typeface="Gobold Italic" pitchFamily="2" charset="0"/>
                <a:cs typeface="David" pitchFamily="34" charset="-79"/>
              </a:rPr>
              <a:t>		Ps-1421              </a:t>
            </a:r>
          </a:p>
          <a:p>
            <a:endParaRPr lang="en-US" dirty="0" smtClean="0">
              <a:latin typeface="Gobold Italic" pitchFamily="2" charset="0"/>
              <a:cs typeface="David" pitchFamily="34" charset="-79"/>
            </a:endParaRPr>
          </a:p>
          <a:p>
            <a:pPr>
              <a:buNone/>
            </a:pPr>
            <a:r>
              <a:rPr lang="en-US" dirty="0" smtClean="0">
                <a:latin typeface="Gobold Italic" pitchFamily="2" charset="0"/>
                <a:cs typeface="David" pitchFamily="34" charset="-79"/>
              </a:rPr>
              <a:t>D.B </a:t>
            </a:r>
            <a:r>
              <a:rPr lang="en-US" dirty="0" err="1" smtClean="0">
                <a:latin typeface="Gobold Italic" pitchFamily="2" charset="0"/>
                <a:cs typeface="David" pitchFamily="34" charset="-79"/>
              </a:rPr>
              <a:t>Thilini</a:t>
            </a:r>
            <a:r>
              <a:rPr lang="en-US" dirty="0" smtClean="0">
                <a:latin typeface="Gobold Italic" pitchFamily="2" charset="0"/>
                <a:cs typeface="David" pitchFamily="34" charset="-79"/>
              </a:rPr>
              <a:t> </a:t>
            </a:r>
            <a:r>
              <a:rPr lang="en-US" dirty="0" err="1" smtClean="0">
                <a:latin typeface="Gobold Italic" pitchFamily="2" charset="0"/>
                <a:cs typeface="David" pitchFamily="34" charset="-79"/>
              </a:rPr>
              <a:t>Minthari</a:t>
            </a:r>
            <a:r>
              <a:rPr lang="en-US" dirty="0" smtClean="0">
                <a:latin typeface="Gobold Italic" pitchFamily="2" charset="0"/>
                <a:cs typeface="David" pitchFamily="34" charset="-79"/>
              </a:rPr>
              <a:t>		Ps-1388</a:t>
            </a:r>
          </a:p>
          <a:p>
            <a:endParaRPr lang="en-US" dirty="0" smtClean="0">
              <a:latin typeface="Gobold Italic" pitchFamily="2" charset="0"/>
              <a:cs typeface="David" pitchFamily="34" charset="-79"/>
            </a:endParaRPr>
          </a:p>
          <a:p>
            <a:pPr>
              <a:buNone/>
            </a:pPr>
            <a:r>
              <a:rPr lang="en-US" dirty="0" err="1" smtClean="0">
                <a:latin typeface="Gobold Italic" pitchFamily="2" charset="0"/>
                <a:cs typeface="David" pitchFamily="34" charset="-79"/>
              </a:rPr>
              <a:t>S.Niroshan</a:t>
            </a:r>
            <a:r>
              <a:rPr lang="en-US" dirty="0" smtClean="0">
                <a:latin typeface="Gobold Italic" pitchFamily="2" charset="0"/>
                <a:cs typeface="David" pitchFamily="34" charset="-79"/>
              </a:rPr>
              <a:t>				Ps-1355</a:t>
            </a:r>
            <a:endParaRPr lang="en-US" dirty="0">
              <a:latin typeface="Gobold Italic" pitchFamily="2" charset="0"/>
              <a:cs typeface="David" pitchFamily="34" charset="-79"/>
            </a:endParaRPr>
          </a:p>
        </p:txBody>
      </p:sp>
      <p:cxnSp>
        <p:nvCxnSpPr>
          <p:cNvPr id="7" name="Straight Connector 6"/>
          <p:cNvCxnSpPr/>
          <p:nvPr/>
        </p:nvCxnSpPr>
        <p:spPr>
          <a:xfrm>
            <a:off x="3810000" y="457200"/>
            <a:ext cx="16764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810000" y="1217612"/>
            <a:ext cx="16764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3"/>
          <a:srcRect l="29868" t="25000" r="31655" b="32292"/>
          <a:stretch>
            <a:fillRect/>
          </a:stretch>
        </p:blipFill>
        <p:spPr bwMode="auto">
          <a:xfrm>
            <a:off x="990600" y="152400"/>
            <a:ext cx="7696200" cy="4802875"/>
          </a:xfrm>
          <a:prstGeom prst="rect">
            <a:avLst/>
          </a:prstGeom>
          <a:noFill/>
          <a:ln w="9525">
            <a:noFill/>
            <a:miter lim="800000"/>
            <a:headEnd/>
            <a:tailEnd/>
          </a:ln>
          <a:effectLst/>
        </p:spPr>
      </p:pic>
    </p:spTree>
  </p:cSld>
  <p:clrMapOvr>
    <a:masterClrMapping/>
  </p:clrMapOvr>
  <p:transition spd="med">
    <p:pull dir="d"/>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sp>
        <p:nvSpPr>
          <p:cNvPr id="6" name="Title 1"/>
          <p:cNvSpPr txBox="1">
            <a:spLocks/>
          </p:cNvSpPr>
          <p:nvPr/>
        </p:nvSpPr>
        <p:spPr>
          <a:xfrm>
            <a:off x="228600" y="304800"/>
            <a:ext cx="85344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smtClean="0">
                <a:latin typeface="Times New Roman" pitchFamily="18" charset="0"/>
                <a:ea typeface="+mj-ea"/>
                <a:cs typeface="Times New Roman" pitchFamily="18" charset="0"/>
              </a:rPr>
              <a:t>GRAPHS</a:t>
            </a:r>
            <a:endParaRPr kumimoji="0" lang="en-US" sz="44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cxnSp>
        <p:nvCxnSpPr>
          <p:cNvPr id="7" name="Straight Connector 6"/>
          <p:cNvCxnSpPr/>
          <p:nvPr/>
        </p:nvCxnSpPr>
        <p:spPr>
          <a:xfrm>
            <a:off x="3124200" y="533400"/>
            <a:ext cx="2667000" cy="1588"/>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a:xfrm>
            <a:off x="3124200" y="1143000"/>
            <a:ext cx="2667000" cy="1588"/>
          </a:xfrm>
          <a:prstGeom prst="line">
            <a:avLst/>
          </a:prstGeom>
        </p:spPr>
        <p:style>
          <a:lnRef idx="2">
            <a:schemeClr val="dk1"/>
          </a:lnRef>
          <a:fillRef idx="0">
            <a:schemeClr val="dk1"/>
          </a:fillRef>
          <a:effectRef idx="1">
            <a:schemeClr val="dk1"/>
          </a:effectRef>
          <a:fontRef idx="minor">
            <a:schemeClr val="tx1"/>
          </a:fontRef>
        </p:style>
      </p:cxnSp>
      <p:pic>
        <p:nvPicPr>
          <p:cNvPr id="9" name="Picture 8"/>
          <p:cNvPicPr/>
          <p:nvPr/>
        </p:nvPicPr>
        <p:blipFill>
          <a:blip r:embed="rId3"/>
          <a:srcRect l="23601" t="27497" r="40030" b="22174"/>
          <a:stretch>
            <a:fillRect/>
          </a:stretch>
        </p:blipFill>
        <p:spPr bwMode="auto">
          <a:xfrm>
            <a:off x="0" y="1676400"/>
            <a:ext cx="6096000" cy="4876800"/>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H:\p\layer 3.jpg"/>
          <p:cNvPicPr/>
          <p:nvPr/>
        </p:nvPicPr>
        <p:blipFill>
          <a:blip r:embed="rId4"/>
          <a:srcRect/>
          <a:stretch>
            <a:fillRect/>
          </a:stretch>
        </p:blipFill>
        <p:spPr bwMode="auto">
          <a:xfrm>
            <a:off x="6400800" y="2514600"/>
            <a:ext cx="2438400" cy="2819400"/>
          </a:xfrm>
          <a:prstGeom prst="rect">
            <a:avLst/>
          </a:prstGeom>
          <a:noFill/>
          <a:ln w="9525">
            <a:noFill/>
            <a:miter lim="800000"/>
            <a:headEnd/>
            <a:tailEnd/>
          </a:ln>
        </p:spPr>
      </p:pic>
      <p:sp>
        <p:nvSpPr>
          <p:cNvPr id="13" name="Rectangle 12"/>
          <p:cNvSpPr/>
          <p:nvPr/>
        </p:nvSpPr>
        <p:spPr>
          <a:xfrm>
            <a:off x="228600" y="1295400"/>
            <a:ext cx="67056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graph of (time)  versus  (length)  </a:t>
            </a:r>
            <a:endParaRPr lang="en-US" dirty="0">
              <a:solidFill>
                <a:schemeClr val="tx1"/>
              </a:solidFill>
            </a:endParaRPr>
          </a:p>
        </p:txBody>
      </p:sp>
      <p:sp>
        <p:nvSpPr>
          <p:cNvPr id="14" name="Rectangle 13"/>
          <p:cNvSpPr/>
          <p:nvPr/>
        </p:nvSpPr>
        <p:spPr>
          <a:xfrm>
            <a:off x="1905000" y="1143000"/>
            <a:ext cx="4572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itchFamily="18" charset="0"/>
                <a:cs typeface="Times New Roman" pitchFamily="18" charset="0"/>
              </a:rPr>
              <a:t>2 	</a:t>
            </a:r>
            <a:endParaRPr lang="en-US" sz="1200" dirty="0">
              <a:solidFill>
                <a:schemeClr val="tx1"/>
              </a:solidFill>
              <a:latin typeface="Times New Roman" pitchFamily="18" charset="0"/>
              <a:cs typeface="Times New Roman" pitchFamily="18" charset="0"/>
            </a:endParaRPr>
          </a:p>
        </p:txBody>
      </p:sp>
      <p:sp>
        <p:nvSpPr>
          <p:cNvPr id="15" name="Rectangle 14"/>
          <p:cNvSpPr/>
          <p:nvPr/>
        </p:nvSpPr>
        <p:spPr>
          <a:xfrm>
            <a:off x="5181600" y="1295400"/>
            <a:ext cx="2286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itchFamily="18" charset="0"/>
                <a:cs typeface="Times New Roman" pitchFamily="18" charset="0"/>
              </a:rPr>
              <a:t>3</a:t>
            </a:r>
            <a:endParaRPr lang="en-US" sz="1200"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pic>
        <p:nvPicPr>
          <p:cNvPr id="5" name="Picture 4"/>
          <p:cNvPicPr/>
          <p:nvPr/>
        </p:nvPicPr>
        <p:blipFill>
          <a:blip r:embed="rId3"/>
          <a:srcRect l="25797" t="26522" r="40030" b="24782"/>
          <a:stretch>
            <a:fillRect/>
          </a:stretch>
        </p:blipFill>
        <p:spPr bwMode="auto">
          <a:xfrm>
            <a:off x="457200" y="762000"/>
            <a:ext cx="5791200" cy="5943600"/>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H:\p\layer4.jpg"/>
          <p:cNvPicPr/>
          <p:nvPr/>
        </p:nvPicPr>
        <p:blipFill>
          <a:blip r:embed="rId4"/>
          <a:srcRect/>
          <a:stretch>
            <a:fillRect/>
          </a:stretch>
        </p:blipFill>
        <p:spPr bwMode="auto">
          <a:xfrm>
            <a:off x="6553200" y="2057400"/>
            <a:ext cx="2438400" cy="3200400"/>
          </a:xfrm>
          <a:prstGeom prst="rect">
            <a:avLst/>
          </a:prstGeom>
          <a:noFill/>
          <a:ln w="9525">
            <a:noFill/>
            <a:miter lim="800000"/>
            <a:headEnd/>
            <a:tailEnd/>
          </a:ln>
        </p:spPr>
      </p:pic>
      <p:sp>
        <p:nvSpPr>
          <p:cNvPr id="7" name="Rectangle 6"/>
          <p:cNvSpPr/>
          <p:nvPr/>
        </p:nvSpPr>
        <p:spPr>
          <a:xfrm>
            <a:off x="228600" y="228600"/>
            <a:ext cx="67056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graph of (time)  versus  (length)  </a:t>
            </a:r>
            <a:endParaRPr lang="en-US" dirty="0">
              <a:solidFill>
                <a:schemeClr val="tx1"/>
              </a:solidFill>
            </a:endParaRPr>
          </a:p>
        </p:txBody>
      </p:sp>
      <p:sp>
        <p:nvSpPr>
          <p:cNvPr id="8" name="Rectangle 7"/>
          <p:cNvSpPr/>
          <p:nvPr/>
        </p:nvSpPr>
        <p:spPr>
          <a:xfrm>
            <a:off x="5181600" y="228600"/>
            <a:ext cx="2286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itchFamily="18" charset="0"/>
                <a:cs typeface="Times New Roman" pitchFamily="18" charset="0"/>
              </a:rPr>
              <a:t>3</a:t>
            </a:r>
            <a:endParaRPr lang="en-US" sz="1200" dirty="0">
              <a:solidFill>
                <a:schemeClr val="tx1"/>
              </a:solidFill>
              <a:latin typeface="Times New Roman" pitchFamily="18" charset="0"/>
              <a:cs typeface="Times New Roman" pitchFamily="18" charset="0"/>
            </a:endParaRPr>
          </a:p>
        </p:txBody>
      </p:sp>
      <p:sp>
        <p:nvSpPr>
          <p:cNvPr id="11" name="Rectangle 10"/>
          <p:cNvSpPr/>
          <p:nvPr/>
        </p:nvSpPr>
        <p:spPr>
          <a:xfrm>
            <a:off x="3657600" y="228600"/>
            <a:ext cx="2286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itchFamily="18" charset="0"/>
                <a:cs typeface="Times New Roman" pitchFamily="18" charset="0"/>
              </a:rPr>
              <a:t>2</a:t>
            </a:r>
            <a:endParaRPr lang="en-US" sz="1200"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pic>
        <p:nvPicPr>
          <p:cNvPr id="5" name="Picture 4" descr="H:\p\layer 5.jpg"/>
          <p:cNvPicPr/>
          <p:nvPr/>
        </p:nvPicPr>
        <p:blipFill>
          <a:blip r:embed="rId3"/>
          <a:srcRect/>
          <a:stretch>
            <a:fillRect/>
          </a:stretch>
        </p:blipFill>
        <p:spPr bwMode="auto">
          <a:xfrm>
            <a:off x="6553200" y="1981200"/>
            <a:ext cx="2362200" cy="2895600"/>
          </a:xfrm>
          <a:prstGeom prst="rect">
            <a:avLst/>
          </a:prstGeom>
          <a:noFill/>
          <a:ln w="9525">
            <a:noFill/>
            <a:miter lim="800000"/>
            <a:headEnd/>
            <a:tailEnd/>
          </a:ln>
        </p:spPr>
      </p:pic>
      <p:pic>
        <p:nvPicPr>
          <p:cNvPr id="6" name="Picture 5"/>
          <p:cNvPicPr/>
          <p:nvPr/>
        </p:nvPicPr>
        <p:blipFill>
          <a:blip r:embed="rId4"/>
          <a:srcRect l="25797" t="26087" r="40030" b="24783"/>
          <a:stretch>
            <a:fillRect/>
          </a:stretch>
        </p:blipFill>
        <p:spPr bwMode="auto">
          <a:xfrm>
            <a:off x="381000" y="1010653"/>
            <a:ext cx="5867400" cy="5542547"/>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228600" y="304800"/>
            <a:ext cx="67056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graph of (time)  versus  (length)  </a:t>
            </a:r>
            <a:endParaRPr lang="en-US" dirty="0">
              <a:solidFill>
                <a:schemeClr val="tx1"/>
              </a:solidFill>
            </a:endParaRPr>
          </a:p>
        </p:txBody>
      </p:sp>
      <p:sp>
        <p:nvSpPr>
          <p:cNvPr id="8" name="Rectangle 7"/>
          <p:cNvSpPr/>
          <p:nvPr/>
        </p:nvSpPr>
        <p:spPr>
          <a:xfrm>
            <a:off x="5181600" y="304800"/>
            <a:ext cx="2286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itchFamily="18" charset="0"/>
                <a:cs typeface="Times New Roman" pitchFamily="18" charset="0"/>
              </a:rPr>
              <a:t>3</a:t>
            </a:r>
            <a:endParaRPr lang="en-US" sz="1200" dirty="0">
              <a:solidFill>
                <a:schemeClr val="tx1"/>
              </a:solidFill>
              <a:latin typeface="Times New Roman" pitchFamily="18" charset="0"/>
              <a:cs typeface="Times New Roman" pitchFamily="18" charset="0"/>
            </a:endParaRPr>
          </a:p>
        </p:txBody>
      </p:sp>
      <p:sp>
        <p:nvSpPr>
          <p:cNvPr id="9" name="Rectangle 8"/>
          <p:cNvSpPr/>
          <p:nvPr/>
        </p:nvSpPr>
        <p:spPr>
          <a:xfrm>
            <a:off x="3657600" y="304800"/>
            <a:ext cx="228600" cy="152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Times New Roman" pitchFamily="18" charset="0"/>
                <a:cs typeface="Times New Roman" pitchFamily="18" charset="0"/>
              </a:rPr>
              <a:t>2</a:t>
            </a:r>
            <a:endParaRPr lang="en-US" sz="1200"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pic>
        <p:nvPicPr>
          <p:cNvPr id="4097" name="Picture 1" descr="C:\Users\win8\Desktop\Ph project\36.jpg"/>
          <p:cNvPicPr>
            <a:picLocks noChangeAspect="1" noChangeArrowheads="1"/>
          </p:cNvPicPr>
          <p:nvPr/>
        </p:nvPicPr>
        <p:blipFill>
          <a:blip r:embed="rId3"/>
          <a:srcRect/>
          <a:stretch>
            <a:fillRect/>
          </a:stretch>
        </p:blipFill>
        <p:spPr bwMode="auto">
          <a:xfrm>
            <a:off x="762000" y="1709738"/>
            <a:ext cx="7620000" cy="3700462"/>
          </a:xfrm>
          <a:prstGeom prst="rect">
            <a:avLst/>
          </a:prstGeom>
          <a:noFill/>
        </p:spPr>
      </p:pic>
      <p:sp>
        <p:nvSpPr>
          <p:cNvPr id="6" name="Rectangle 5"/>
          <p:cNvSpPr/>
          <p:nvPr/>
        </p:nvSpPr>
        <p:spPr>
          <a:xfrm>
            <a:off x="838200" y="609600"/>
            <a:ext cx="6858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Using the graph for layer 3</a:t>
            </a:r>
            <a:endParaRPr lang="en-US" sz="2400"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sp>
        <p:nvSpPr>
          <p:cNvPr id="5" name="Rectangle 4"/>
          <p:cNvSpPr/>
          <p:nvPr/>
        </p:nvSpPr>
        <p:spPr>
          <a:xfrm>
            <a:off x="838200" y="609600"/>
            <a:ext cx="6858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Using the graph for layer 4</a:t>
            </a:r>
            <a:endParaRPr lang="en-US" sz="2400" dirty="0">
              <a:solidFill>
                <a:schemeClr val="tx1"/>
              </a:solidFill>
              <a:latin typeface="Times New Roman" pitchFamily="18" charset="0"/>
              <a:cs typeface="Times New Roman" pitchFamily="18" charset="0"/>
            </a:endParaRPr>
          </a:p>
        </p:txBody>
      </p:sp>
      <p:pic>
        <p:nvPicPr>
          <p:cNvPr id="66562" name="Picture 2" descr="C:\Users\win8\Desktop\Ph project\37.jpg"/>
          <p:cNvPicPr>
            <a:picLocks noChangeAspect="1" noChangeArrowheads="1"/>
          </p:cNvPicPr>
          <p:nvPr/>
        </p:nvPicPr>
        <p:blipFill>
          <a:blip r:embed="rId3"/>
          <a:srcRect/>
          <a:stretch>
            <a:fillRect/>
          </a:stretch>
        </p:blipFill>
        <p:spPr bwMode="auto">
          <a:xfrm>
            <a:off x="762000" y="1585913"/>
            <a:ext cx="7812542" cy="4052887"/>
          </a:xfrm>
          <a:prstGeom prst="rect">
            <a:avLst/>
          </a:prstGeom>
          <a:noFill/>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sp>
        <p:nvSpPr>
          <p:cNvPr id="5" name="Rectangle 4"/>
          <p:cNvSpPr/>
          <p:nvPr/>
        </p:nvSpPr>
        <p:spPr>
          <a:xfrm>
            <a:off x="838200" y="609600"/>
            <a:ext cx="6858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Times New Roman" pitchFamily="18" charset="0"/>
                <a:cs typeface="Times New Roman" pitchFamily="18" charset="0"/>
              </a:rPr>
              <a:t>Using the graph for layer 5</a:t>
            </a:r>
            <a:endParaRPr lang="en-US" sz="2400" dirty="0">
              <a:solidFill>
                <a:schemeClr val="tx1"/>
              </a:solidFill>
              <a:latin typeface="Times New Roman" pitchFamily="18" charset="0"/>
              <a:cs typeface="Times New Roman" pitchFamily="18" charset="0"/>
            </a:endParaRPr>
          </a:p>
        </p:txBody>
      </p:sp>
      <p:pic>
        <p:nvPicPr>
          <p:cNvPr id="67586" name="Picture 2" descr="C:\Users\win8\Desktop\Ph project\38.jpg"/>
          <p:cNvPicPr>
            <a:picLocks noChangeAspect="1" noChangeArrowheads="1"/>
          </p:cNvPicPr>
          <p:nvPr/>
        </p:nvPicPr>
        <p:blipFill>
          <a:blip r:embed="rId3"/>
          <a:srcRect/>
          <a:stretch>
            <a:fillRect/>
          </a:stretch>
        </p:blipFill>
        <p:spPr bwMode="auto">
          <a:xfrm>
            <a:off x="533400" y="1657350"/>
            <a:ext cx="8232929" cy="3676650"/>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sp>
        <p:nvSpPr>
          <p:cNvPr id="5" name="Title 1"/>
          <p:cNvSpPr txBox="1">
            <a:spLocks/>
          </p:cNvSpPr>
          <p:nvPr/>
        </p:nvSpPr>
        <p:spPr>
          <a:xfrm>
            <a:off x="228600" y="304800"/>
            <a:ext cx="85344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smtClean="0">
                <a:latin typeface="Times New Roman" pitchFamily="18" charset="0"/>
                <a:ea typeface="+mj-ea"/>
                <a:cs typeface="Times New Roman" pitchFamily="18" charset="0"/>
              </a:rPr>
              <a:t>CONCLUSION</a:t>
            </a:r>
            <a:endParaRPr kumimoji="0" lang="en-US" sz="44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cxnSp>
        <p:nvCxnSpPr>
          <p:cNvPr id="6" name="Straight Connector 5"/>
          <p:cNvCxnSpPr/>
          <p:nvPr/>
        </p:nvCxnSpPr>
        <p:spPr>
          <a:xfrm>
            <a:off x="2438400" y="533400"/>
            <a:ext cx="4495800" cy="1588"/>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2514600" y="1143000"/>
            <a:ext cx="4191000" cy="1588"/>
          </a:xfrm>
          <a:prstGeom prst="line">
            <a:avLst/>
          </a:prstGeom>
        </p:spPr>
        <p:style>
          <a:lnRef idx="2">
            <a:schemeClr val="dk1"/>
          </a:lnRef>
          <a:fillRef idx="0">
            <a:schemeClr val="dk1"/>
          </a:fillRef>
          <a:effectRef idx="1">
            <a:schemeClr val="dk1"/>
          </a:effectRef>
          <a:fontRef idx="minor">
            <a:schemeClr val="tx1"/>
          </a:fontRef>
        </p:style>
      </p:cxnSp>
      <p:pic>
        <p:nvPicPr>
          <p:cNvPr id="8" name="Picture 7" descr="C:\Users\win8\Desktop\36.jpg"/>
          <p:cNvPicPr/>
          <p:nvPr/>
        </p:nvPicPr>
        <p:blipFill>
          <a:blip r:embed="rId3"/>
          <a:srcRect/>
          <a:stretch>
            <a:fillRect/>
          </a:stretch>
        </p:blipFill>
        <p:spPr bwMode="auto">
          <a:xfrm>
            <a:off x="1371600" y="1828800"/>
            <a:ext cx="6096000" cy="3581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pic>
        <p:nvPicPr>
          <p:cNvPr id="5" name="Picture 4" descr="C:\Users\win8\Desktop\37.jpg"/>
          <p:cNvPicPr/>
          <p:nvPr/>
        </p:nvPicPr>
        <p:blipFill>
          <a:blip r:embed="rId3"/>
          <a:srcRect/>
          <a:stretch>
            <a:fillRect/>
          </a:stretch>
        </p:blipFill>
        <p:spPr bwMode="auto">
          <a:xfrm>
            <a:off x="1704146" y="1371600"/>
            <a:ext cx="5915853" cy="3543300"/>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pic>
        <p:nvPicPr>
          <p:cNvPr id="6" name="Picture 5" descr="C:\Users\win8\Desktop\38.jpg"/>
          <p:cNvPicPr/>
          <p:nvPr/>
        </p:nvPicPr>
        <p:blipFill>
          <a:blip r:embed="rId3"/>
          <a:srcRect/>
          <a:stretch>
            <a:fillRect/>
          </a:stretch>
        </p:blipFill>
        <p:spPr bwMode="auto">
          <a:xfrm>
            <a:off x="1524000" y="1447800"/>
            <a:ext cx="6296853" cy="3034748"/>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pic>
        <p:nvPicPr>
          <p:cNvPr id="1026" name="Picture 2"/>
          <p:cNvPicPr>
            <a:picLocks noChangeAspect="1" noChangeArrowheads="1"/>
          </p:cNvPicPr>
          <p:nvPr/>
        </p:nvPicPr>
        <p:blipFill>
          <a:blip r:embed="rId3"/>
          <a:srcRect l="29868" t="55208" r="33236" b="6250"/>
          <a:stretch>
            <a:fillRect/>
          </a:stretch>
        </p:blipFill>
        <p:spPr bwMode="auto">
          <a:xfrm>
            <a:off x="2057400" y="1600200"/>
            <a:ext cx="4800600" cy="2819400"/>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4000" cy="6858000"/>
          </a:xfrm>
          <a:prstGeom prst="rect">
            <a:avLst/>
          </a:prstGeom>
          <a:noFill/>
        </p:spPr>
      </p:pic>
      <p:sp>
        <p:nvSpPr>
          <p:cNvPr id="2" name="Title 1"/>
          <p:cNvSpPr>
            <a:spLocks noGrp="1"/>
          </p:cNvSpPr>
          <p:nvPr>
            <p:ph type="title"/>
          </p:nvPr>
        </p:nvSpPr>
        <p:spPr>
          <a:xfrm>
            <a:off x="3048000" y="304800"/>
            <a:ext cx="3429000" cy="1143000"/>
          </a:xfrm>
        </p:spPr>
        <p:txBody>
          <a:bodyPr/>
          <a:lstStyle/>
          <a:p>
            <a:r>
              <a:rPr lang="en-US" b="1" dirty="0" smtClean="0">
                <a:latin typeface="Times New Roman" pitchFamily="18" charset="0"/>
                <a:cs typeface="Times New Roman" pitchFamily="18" charset="0"/>
              </a:rPr>
              <a:t>Contents</a:t>
            </a:r>
            <a:endParaRPr lang="en-US" b="1" dirty="0">
              <a:latin typeface="Times New Roman" pitchFamily="18" charset="0"/>
              <a:cs typeface="Times New Roman" pitchFamily="18" charset="0"/>
            </a:endParaRPr>
          </a:p>
        </p:txBody>
      </p:sp>
      <p:cxnSp>
        <p:nvCxnSpPr>
          <p:cNvPr id="7" name="Straight Connector 6"/>
          <p:cNvCxnSpPr/>
          <p:nvPr/>
        </p:nvCxnSpPr>
        <p:spPr>
          <a:xfrm>
            <a:off x="3733800" y="531812"/>
            <a:ext cx="20574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733800" y="1217612"/>
            <a:ext cx="21336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990600" y="1981200"/>
            <a:ext cx="2286000" cy="1524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Introduction</a:t>
            </a:r>
            <a:endParaRPr lang="en-US" sz="2400" b="1" dirty="0">
              <a:solidFill>
                <a:schemeClr val="tx1"/>
              </a:solidFill>
            </a:endParaRPr>
          </a:p>
        </p:txBody>
      </p:sp>
      <p:sp>
        <p:nvSpPr>
          <p:cNvPr id="10" name="Rectangle 9"/>
          <p:cNvSpPr/>
          <p:nvPr/>
        </p:nvSpPr>
        <p:spPr>
          <a:xfrm>
            <a:off x="3429000" y="1981200"/>
            <a:ext cx="2286000" cy="1524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mj-lt"/>
              </a:rPr>
              <a:t>Background </a:t>
            </a:r>
          </a:p>
          <a:p>
            <a:pPr algn="ctr"/>
            <a:r>
              <a:rPr lang="en-US" sz="2400" b="1" dirty="0" smtClean="0">
                <a:solidFill>
                  <a:schemeClr val="tx1"/>
                </a:solidFill>
                <a:latin typeface="+mj-lt"/>
              </a:rPr>
              <a:t>Theory</a:t>
            </a:r>
            <a:endParaRPr lang="en-US" sz="2400" b="1" dirty="0">
              <a:solidFill>
                <a:schemeClr val="tx1"/>
              </a:solidFill>
              <a:latin typeface="+mj-lt"/>
            </a:endParaRPr>
          </a:p>
        </p:txBody>
      </p:sp>
      <p:sp>
        <p:nvSpPr>
          <p:cNvPr id="11" name="Rectangle 10"/>
          <p:cNvSpPr/>
          <p:nvPr/>
        </p:nvSpPr>
        <p:spPr>
          <a:xfrm>
            <a:off x="5867400" y="1981200"/>
            <a:ext cx="2286000" cy="1524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Results  &amp;</a:t>
            </a:r>
          </a:p>
          <a:p>
            <a:pPr algn="ctr"/>
            <a:r>
              <a:rPr lang="en-US" sz="2400" b="1" dirty="0" smtClean="0">
                <a:solidFill>
                  <a:schemeClr val="tx1"/>
                </a:solidFill>
              </a:rPr>
              <a:t>Calculations</a:t>
            </a:r>
            <a:endParaRPr lang="en-US" sz="2400" b="1" dirty="0">
              <a:solidFill>
                <a:schemeClr val="tx1"/>
              </a:solidFill>
            </a:endParaRPr>
          </a:p>
        </p:txBody>
      </p:sp>
      <p:sp>
        <p:nvSpPr>
          <p:cNvPr id="12" name="Rectangle 11"/>
          <p:cNvSpPr/>
          <p:nvPr/>
        </p:nvSpPr>
        <p:spPr>
          <a:xfrm>
            <a:off x="990600" y="3657600"/>
            <a:ext cx="2286000" cy="1524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Observations</a:t>
            </a:r>
            <a:endParaRPr lang="en-US" sz="2400" b="1" dirty="0">
              <a:solidFill>
                <a:schemeClr val="tx1"/>
              </a:solidFill>
            </a:endParaRPr>
          </a:p>
        </p:txBody>
      </p:sp>
      <p:sp>
        <p:nvSpPr>
          <p:cNvPr id="13" name="Rectangle 12"/>
          <p:cNvSpPr/>
          <p:nvPr/>
        </p:nvSpPr>
        <p:spPr>
          <a:xfrm>
            <a:off x="3429000" y="3657600"/>
            <a:ext cx="2286000" cy="1524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Conclusion</a:t>
            </a:r>
          </a:p>
          <a:p>
            <a:pPr algn="ctr"/>
            <a:r>
              <a:rPr lang="en-US" sz="2400" b="1" dirty="0" smtClean="0">
                <a:solidFill>
                  <a:schemeClr val="tx1"/>
                </a:solidFill>
              </a:rPr>
              <a:t>Discussion</a:t>
            </a:r>
            <a:endParaRPr lang="en-US" sz="2400" b="1" dirty="0">
              <a:solidFill>
                <a:schemeClr val="tx1"/>
              </a:solidFill>
            </a:endParaRPr>
          </a:p>
        </p:txBody>
      </p:sp>
      <p:sp>
        <p:nvSpPr>
          <p:cNvPr id="14" name="Rectangle 13"/>
          <p:cNvSpPr/>
          <p:nvPr/>
        </p:nvSpPr>
        <p:spPr>
          <a:xfrm>
            <a:off x="5867400" y="3657600"/>
            <a:ext cx="2286000" cy="1524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Future </a:t>
            </a:r>
          </a:p>
          <a:p>
            <a:pPr algn="ctr"/>
            <a:r>
              <a:rPr lang="en-US" sz="2400" b="1" dirty="0" smtClean="0">
                <a:solidFill>
                  <a:schemeClr val="tx1"/>
                </a:solidFill>
              </a:rPr>
              <a:t>Aspects</a:t>
            </a:r>
            <a:endParaRPr lang="en-US" sz="2400" b="1" dirty="0">
              <a:solidFill>
                <a:schemeClr val="tx1"/>
              </a:solidFill>
            </a:endParaRPr>
          </a:p>
        </p:txBody>
      </p:sp>
    </p:spTree>
  </p:cSld>
  <p:clrMapOvr>
    <a:masterClrMapping/>
  </p:clrMapOvr>
  <p:transition spd="med">
    <p:pull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par>
                                <p:cTn id="10" presetID="53"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fltVal val="0"/>
                                          </p:val>
                                        </p:tav>
                                        <p:tav tm="100000">
                                          <p:val>
                                            <p:strVal val="#ppt_w"/>
                                          </p:val>
                                        </p:tav>
                                      </p:tavLst>
                                    </p:anim>
                                    <p:anim calcmode="lin" valueType="num">
                                      <p:cBhvr>
                                        <p:cTn id="13" dur="1000" fill="hold"/>
                                        <p:tgtEl>
                                          <p:spTgt spid="8"/>
                                        </p:tgtEl>
                                        <p:attrNameLst>
                                          <p:attrName>ppt_h</p:attrName>
                                        </p:attrNameLst>
                                      </p:cBhvr>
                                      <p:tavLst>
                                        <p:tav tm="0">
                                          <p:val>
                                            <p:fltVal val="0"/>
                                          </p:val>
                                        </p:tav>
                                        <p:tav tm="100000">
                                          <p:val>
                                            <p:strVal val="#ppt_h"/>
                                          </p:val>
                                        </p:tav>
                                      </p:tavLst>
                                    </p:anim>
                                    <p:animEffect transition="in" filter="fade">
                                      <p:cBhvr>
                                        <p:cTn id="14" dur="1000"/>
                                        <p:tgtEl>
                                          <p:spTgt spid="8"/>
                                        </p:tgtEl>
                                      </p:cBhvr>
                                    </p:animEffect>
                                  </p:childTnLst>
                                </p:cTn>
                              </p:par>
                              <p:par>
                                <p:cTn id="15" presetID="53"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Effect transition="in" filter="fade">
                                      <p:cBhvr>
                                        <p:cTn id="19" dur="1000"/>
                                        <p:tgtEl>
                                          <p:spTgt spid="7"/>
                                        </p:tgtEl>
                                      </p:cBhvr>
                                    </p:animEffect>
                                  </p:childTnLst>
                                </p:cTn>
                              </p:par>
                            </p:childTnLst>
                          </p:cTn>
                        </p:par>
                        <p:par>
                          <p:cTn id="20" fill="hold">
                            <p:stCondLst>
                              <p:cond delay="1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9"/>
                                        </p:tgtEl>
                                        <p:attrNameLst>
                                          <p:attrName>ppt_y</p:attrName>
                                        </p:attrNameLst>
                                      </p:cBhvr>
                                      <p:tavLst>
                                        <p:tav tm="0">
                                          <p:val>
                                            <p:strVal val="#ppt_y"/>
                                          </p:val>
                                        </p:tav>
                                        <p:tav tm="100000">
                                          <p:val>
                                            <p:strVal val="#ppt_y"/>
                                          </p:val>
                                        </p:tav>
                                      </p:tavLst>
                                    </p:anim>
                                    <p:anim calcmode="lin" valueType="num">
                                      <p:cBhvr>
                                        <p:cTn id="25"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9"/>
                                        </p:tgtEl>
                                      </p:cBhvr>
                                    </p:animEffect>
                                  </p:childTnLst>
                                </p:cTn>
                              </p:par>
                            </p:childTnLst>
                          </p:cTn>
                        </p:par>
                        <p:par>
                          <p:cTn id="28" fill="hold">
                            <p:stCondLst>
                              <p:cond delay="2050"/>
                            </p:stCondLst>
                            <p:childTnLst>
                              <p:par>
                                <p:cTn id="29" presetID="41" presetClass="entr" presetSubtype="0" fill="hold" grpId="0" nodeType="afterEffect">
                                  <p:stCondLst>
                                    <p:cond delay="0"/>
                                  </p:stCondLst>
                                  <p:iterate type="lt">
                                    <p:tmPct val="10000"/>
                                  </p:iterate>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10"/>
                                        </p:tgtEl>
                                        <p:attrNameLst>
                                          <p:attrName>ppt_y</p:attrName>
                                        </p:attrNameLst>
                                      </p:cBhvr>
                                      <p:tavLst>
                                        <p:tav tm="0">
                                          <p:val>
                                            <p:strVal val="#ppt_y"/>
                                          </p:val>
                                        </p:tav>
                                        <p:tav tm="100000">
                                          <p:val>
                                            <p:strVal val="#ppt_y"/>
                                          </p:val>
                                        </p:tav>
                                      </p:tavLst>
                                    </p:anim>
                                    <p:anim calcmode="lin" valueType="num">
                                      <p:cBhvr>
                                        <p:cTn id="33"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10"/>
                                        </p:tgtEl>
                                      </p:cBhvr>
                                    </p:animEffect>
                                  </p:childTnLst>
                                </p:cTn>
                              </p:par>
                            </p:childTnLst>
                          </p:cTn>
                        </p:par>
                        <p:par>
                          <p:cTn id="36" fill="hold">
                            <p:stCondLst>
                              <p:cond delay="3300"/>
                            </p:stCondLst>
                            <p:childTnLst>
                              <p:par>
                                <p:cTn id="37" presetID="41" presetClass="entr" presetSubtype="0" fill="hold" grpId="0" nodeType="afterEffect">
                                  <p:stCondLst>
                                    <p:cond delay="0"/>
                                  </p:stCondLst>
                                  <p:iterate type="lt">
                                    <p:tmPct val="10000"/>
                                  </p:iterate>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40" dur="500" fill="hold"/>
                                        <p:tgtEl>
                                          <p:spTgt spid="11"/>
                                        </p:tgtEl>
                                        <p:attrNameLst>
                                          <p:attrName>ppt_y</p:attrName>
                                        </p:attrNameLst>
                                      </p:cBhvr>
                                      <p:tavLst>
                                        <p:tav tm="0">
                                          <p:val>
                                            <p:strVal val="#ppt_y"/>
                                          </p:val>
                                        </p:tav>
                                        <p:tav tm="100000">
                                          <p:val>
                                            <p:strVal val="#ppt_y"/>
                                          </p:val>
                                        </p:tav>
                                      </p:tavLst>
                                    </p:anim>
                                    <p:anim calcmode="lin" valueType="num">
                                      <p:cBhvr>
                                        <p:cTn id="41"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42"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43" dur="500" tmFilter="0,0; .5, 1; 1, 1"/>
                                        <p:tgtEl>
                                          <p:spTgt spid="11"/>
                                        </p:tgtEl>
                                      </p:cBhvr>
                                    </p:animEffect>
                                  </p:childTnLst>
                                </p:cTn>
                              </p:par>
                            </p:childTnLst>
                          </p:cTn>
                        </p:par>
                        <p:par>
                          <p:cTn id="44" fill="hold">
                            <p:stCondLst>
                              <p:cond delay="475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12"/>
                                        </p:tgtEl>
                                        <p:attrNameLst>
                                          <p:attrName>ppt_y</p:attrName>
                                        </p:attrNameLst>
                                      </p:cBhvr>
                                      <p:tavLst>
                                        <p:tav tm="0">
                                          <p:val>
                                            <p:strVal val="#ppt_y"/>
                                          </p:val>
                                        </p:tav>
                                        <p:tav tm="100000">
                                          <p:val>
                                            <p:strVal val="#ppt_y"/>
                                          </p:val>
                                        </p:tav>
                                      </p:tavLst>
                                    </p:anim>
                                    <p:anim calcmode="lin" valueType="num">
                                      <p:cBhvr>
                                        <p:cTn id="49"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12"/>
                                        </p:tgtEl>
                                      </p:cBhvr>
                                    </p:animEffect>
                                  </p:childTnLst>
                                </p:cTn>
                              </p:par>
                            </p:childTnLst>
                          </p:cTn>
                        </p:par>
                        <p:par>
                          <p:cTn id="52" fill="hold">
                            <p:stCondLst>
                              <p:cond delay="5800"/>
                            </p:stCondLst>
                            <p:childTnLst>
                              <p:par>
                                <p:cTn id="53" presetID="41" presetClass="entr" presetSubtype="0" fill="hold" grpId="0" nodeType="afterEffect">
                                  <p:stCondLst>
                                    <p:cond delay="0"/>
                                  </p:stCondLst>
                                  <p:iterate type="lt">
                                    <p:tmPct val="10000"/>
                                  </p:iterate>
                                  <p:childTnLst>
                                    <p:set>
                                      <p:cBhvr>
                                        <p:cTn id="54" dur="1" fill="hold">
                                          <p:stCondLst>
                                            <p:cond delay="0"/>
                                          </p:stCondLst>
                                        </p:cTn>
                                        <p:tgtEl>
                                          <p:spTgt spid="13"/>
                                        </p:tgtEl>
                                        <p:attrNameLst>
                                          <p:attrName>style.visibility</p:attrName>
                                        </p:attrNameLst>
                                      </p:cBhvr>
                                      <p:to>
                                        <p:strVal val="visible"/>
                                      </p:to>
                                    </p:set>
                                    <p:anim calcmode="lin" valueType="num">
                                      <p:cBhvr>
                                        <p:cTn id="55"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13"/>
                                        </p:tgtEl>
                                        <p:attrNameLst>
                                          <p:attrName>ppt_y</p:attrName>
                                        </p:attrNameLst>
                                      </p:cBhvr>
                                      <p:tavLst>
                                        <p:tav tm="0">
                                          <p:val>
                                            <p:strVal val="#ppt_y"/>
                                          </p:val>
                                        </p:tav>
                                        <p:tav tm="100000">
                                          <p:val>
                                            <p:strVal val="#ppt_y"/>
                                          </p:val>
                                        </p:tav>
                                      </p:tavLst>
                                    </p:anim>
                                    <p:anim calcmode="lin" valueType="num">
                                      <p:cBhvr>
                                        <p:cTn id="57"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59" dur="500" tmFilter="0,0; .5, 1; 1, 1"/>
                                        <p:tgtEl>
                                          <p:spTgt spid="13"/>
                                        </p:tgtEl>
                                      </p:cBhvr>
                                    </p:animEffect>
                                  </p:childTnLst>
                                </p:cTn>
                              </p:par>
                            </p:childTnLst>
                          </p:cTn>
                        </p:par>
                        <p:par>
                          <p:cTn id="60" fill="hold">
                            <p:stCondLst>
                              <p:cond delay="7250"/>
                            </p:stCondLst>
                            <p:childTnLst>
                              <p:par>
                                <p:cTn id="61" presetID="41" presetClass="entr" presetSubtype="0" fill="hold" grpId="0" nodeType="afterEffect">
                                  <p:stCondLst>
                                    <p:cond delay="0"/>
                                  </p:stCondLst>
                                  <p:iterate type="lt">
                                    <p:tmPct val="10000"/>
                                  </p:iterate>
                                  <p:childTnLst>
                                    <p:set>
                                      <p:cBhvr>
                                        <p:cTn id="62" dur="1" fill="hold">
                                          <p:stCondLst>
                                            <p:cond delay="0"/>
                                          </p:stCondLst>
                                        </p:cTn>
                                        <p:tgtEl>
                                          <p:spTgt spid="14"/>
                                        </p:tgtEl>
                                        <p:attrNameLst>
                                          <p:attrName>style.visibility</p:attrName>
                                        </p:attrNameLst>
                                      </p:cBhvr>
                                      <p:to>
                                        <p:strVal val="visible"/>
                                      </p:to>
                                    </p:set>
                                    <p:anim calcmode="lin" valueType="num">
                                      <p:cBhvr>
                                        <p:cTn id="6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14"/>
                                        </p:tgtEl>
                                        <p:attrNameLst>
                                          <p:attrName>ppt_y</p:attrName>
                                        </p:attrNameLst>
                                      </p:cBhvr>
                                      <p:tavLst>
                                        <p:tav tm="0">
                                          <p:val>
                                            <p:strVal val="#ppt_y"/>
                                          </p:val>
                                        </p:tav>
                                        <p:tav tm="100000">
                                          <p:val>
                                            <p:strVal val="#ppt_y"/>
                                          </p:val>
                                        </p:tav>
                                      </p:tavLst>
                                    </p:anim>
                                    <p:anim calcmode="lin" valueType="num">
                                      <p:cBhvr>
                                        <p:cTn id="6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animBg="1"/>
      <p:bldP spid="13" grpId="0" animBg="1"/>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sp>
        <p:nvSpPr>
          <p:cNvPr id="5" name="Title 1"/>
          <p:cNvSpPr txBox="1">
            <a:spLocks/>
          </p:cNvSpPr>
          <p:nvPr/>
        </p:nvSpPr>
        <p:spPr>
          <a:xfrm>
            <a:off x="228600" y="304800"/>
            <a:ext cx="85344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smtClean="0">
                <a:latin typeface="Times New Roman" pitchFamily="18" charset="0"/>
                <a:ea typeface="+mj-ea"/>
                <a:cs typeface="Times New Roman" pitchFamily="18" charset="0"/>
              </a:rPr>
              <a:t>DISCUSSION</a:t>
            </a:r>
            <a:endParaRPr kumimoji="0" lang="en-US" sz="44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cxnSp>
        <p:nvCxnSpPr>
          <p:cNvPr id="6" name="Straight Connector 5"/>
          <p:cNvCxnSpPr/>
          <p:nvPr/>
        </p:nvCxnSpPr>
        <p:spPr>
          <a:xfrm>
            <a:off x="2514600" y="533400"/>
            <a:ext cx="3886200" cy="1588"/>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a:xfrm>
            <a:off x="2514600" y="1143000"/>
            <a:ext cx="3886200" cy="1588"/>
          </a:xfrm>
          <a:prstGeom prst="line">
            <a:avLst/>
          </a:prstGeom>
        </p:spPr>
        <p:style>
          <a:lnRef idx="2">
            <a:schemeClr val="dk1"/>
          </a:lnRef>
          <a:fillRef idx="0">
            <a:schemeClr val="dk1"/>
          </a:fillRef>
          <a:effectRef idx="1">
            <a:schemeClr val="dk1"/>
          </a:effectRef>
          <a:fontRef idx="minor">
            <a:schemeClr val="tx1"/>
          </a:fontRef>
        </p:style>
      </p:cxnSp>
      <p:sp>
        <p:nvSpPr>
          <p:cNvPr id="8" name="TextBox 7"/>
          <p:cNvSpPr txBox="1"/>
          <p:nvPr/>
        </p:nvSpPr>
        <p:spPr>
          <a:xfrm>
            <a:off x="1295400" y="1676400"/>
            <a:ext cx="6553200" cy="4062651"/>
          </a:xfrm>
          <a:prstGeom prst="rect">
            <a:avLst/>
          </a:prstGeom>
          <a:noFill/>
        </p:spPr>
        <p:txBody>
          <a:bodyPr wrap="square" rtlCol="0">
            <a:spAutoFit/>
          </a:bodyPr>
          <a:lstStyle/>
          <a:p>
            <a:r>
              <a:rPr lang="en-US" sz="2400" dirty="0" smtClean="0"/>
              <a:t>True values and the practical values can be differ due to the amount of resin land catalyst used.  Mainly resin and catalyst are  the main things that should be considered when comparing layers.</a:t>
            </a:r>
          </a:p>
          <a:p>
            <a:endParaRPr lang="en-US" sz="2400" dirty="0" smtClean="0"/>
          </a:p>
          <a:p>
            <a:r>
              <a:rPr lang="en-US" sz="2400" dirty="0" smtClean="0"/>
              <a:t>Thermal conductivity of the samples and also the young modulus of the samples can be varied due to the thickness of layer. Thickness could be varied due the resin and catalyst used.</a:t>
            </a:r>
          </a:p>
          <a:p>
            <a:endParaRPr lang="en-US" sz="2400" dirty="0" smtClean="0"/>
          </a:p>
          <a:p>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sp>
        <p:nvSpPr>
          <p:cNvPr id="5" name="Content Placeholder 2"/>
          <p:cNvSpPr txBox="1">
            <a:spLocks/>
          </p:cNvSpPr>
          <p:nvPr/>
        </p:nvSpPr>
        <p:spPr>
          <a:xfrm>
            <a:off x="533400" y="1905000"/>
            <a:ext cx="8229600" cy="3962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    Whenever you are working with fiberglass use gloves, overalls and a take frequent breaks for fresh air if you are in a confined space.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 	To reduce the itching of fiberglass try not to scratch . Instead wash the affected areas gently with cool water as often as possible.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pic>
        <p:nvPicPr>
          <p:cNvPr id="6" name="Picture 5" descr="caution-symbol.jpg"/>
          <p:cNvPicPr>
            <a:picLocks noChangeAspect="1"/>
          </p:cNvPicPr>
          <p:nvPr/>
        </p:nvPicPr>
        <p:blipFill>
          <a:blip r:embed="rId3"/>
          <a:stretch>
            <a:fillRect/>
          </a:stretch>
        </p:blipFill>
        <p:spPr>
          <a:xfrm>
            <a:off x="2514600" y="304800"/>
            <a:ext cx="3933729" cy="939259"/>
          </a:xfrm>
          <a:prstGeom prst="rect">
            <a:avLst/>
          </a:prstGeom>
        </p:spPr>
      </p:pic>
      <p:pic>
        <p:nvPicPr>
          <p:cNvPr id="7"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sp>
        <p:nvSpPr>
          <p:cNvPr id="8" name="Title 1"/>
          <p:cNvSpPr txBox="1">
            <a:spLocks/>
          </p:cNvSpPr>
          <p:nvPr/>
        </p:nvSpPr>
        <p:spPr>
          <a:xfrm>
            <a:off x="228600" y="304800"/>
            <a:ext cx="85344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b="1" dirty="0" smtClean="0">
                <a:latin typeface="Times New Roman" pitchFamily="18" charset="0"/>
                <a:ea typeface="+mj-ea"/>
                <a:cs typeface="Times New Roman" pitchFamily="18" charset="0"/>
              </a:rPr>
              <a:t>Future Aspects</a:t>
            </a:r>
            <a:endParaRPr kumimoji="0" lang="en-US" sz="44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cxnSp>
        <p:nvCxnSpPr>
          <p:cNvPr id="9" name="Straight Connector 8"/>
          <p:cNvCxnSpPr/>
          <p:nvPr/>
        </p:nvCxnSpPr>
        <p:spPr>
          <a:xfrm>
            <a:off x="2743200" y="533400"/>
            <a:ext cx="3505200" cy="1588"/>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2743200" y="1217612"/>
            <a:ext cx="3505200" cy="1588"/>
          </a:xfrm>
          <a:prstGeom prst="line">
            <a:avLst/>
          </a:prstGeom>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1447800" y="1981200"/>
            <a:ext cx="7086600" cy="4832092"/>
          </a:xfrm>
          <a:prstGeom prst="rect">
            <a:avLst/>
          </a:prstGeom>
          <a:noFill/>
        </p:spPr>
        <p:txBody>
          <a:bodyPr wrap="square" rtlCol="0">
            <a:spAutoFit/>
          </a:bodyPr>
          <a:lstStyle/>
          <a:p>
            <a:r>
              <a:rPr lang="en-US" sz="2800" dirty="0" smtClean="0"/>
              <a:t>As the fiberglass is a heavy less and inexpensive material it can be used for  building houses. Due to earthquakes  people suffering from  rebuilding their assets. It’s better to use  fiberglass to build their hoses behalf of traditional materials.</a:t>
            </a:r>
          </a:p>
          <a:p>
            <a:endParaRPr lang="en-US" sz="2800" dirty="0" smtClean="0"/>
          </a:p>
          <a:p>
            <a:r>
              <a:rPr lang="en-US" sz="2800" dirty="0" smtClean="0"/>
              <a:t>Moreover people can use fiberglass for architectural purposes as fiber can be bendable and can be formed into many forms. Behalf of plaster of parish fiber can be introduced .</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3999" cy="6858000"/>
          </a:xfrm>
          <a:prstGeom prst="rect">
            <a:avLst/>
          </a:prstGeom>
          <a:noFill/>
        </p:spPr>
      </p:pic>
      <p:sp>
        <p:nvSpPr>
          <p:cNvPr id="5" name="Rectangle 4"/>
          <p:cNvSpPr/>
          <p:nvPr/>
        </p:nvSpPr>
        <p:spPr>
          <a:xfrm>
            <a:off x="1447800" y="2743200"/>
            <a:ext cx="670560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5400" b="1" dirty="0" smtClean="0">
                <a:solidFill>
                  <a:schemeClr val="tx1"/>
                </a:solidFill>
              </a:rPr>
              <a:t>Thank You</a:t>
            </a:r>
            <a:endParaRPr lang="en-US" sz="5400" b="1" dirty="0">
              <a:solidFill>
                <a:schemeClr val="tx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274638"/>
            <a:ext cx="4495800" cy="1143000"/>
          </a:xfrm>
        </p:spPr>
        <p:txBody>
          <a:bodyPr/>
          <a:lstStyle/>
          <a:p>
            <a:r>
              <a:rPr lang="en-US" dirty="0" smtClean="0">
                <a:latin typeface="Gobold Bold Italic" pitchFamily="2" charset="0"/>
              </a:rPr>
              <a:t>Fiber glass?</a:t>
            </a:r>
            <a:endParaRPr lang="en-US" dirty="0">
              <a:latin typeface="Gobold Bold Italic" pitchFamily="2" charset="0"/>
            </a:endParaRPr>
          </a:p>
        </p:txBody>
      </p:sp>
      <p:cxnSp>
        <p:nvCxnSpPr>
          <p:cNvPr id="6" name="Straight Connector 5"/>
          <p:cNvCxnSpPr/>
          <p:nvPr/>
        </p:nvCxnSpPr>
        <p:spPr>
          <a:xfrm>
            <a:off x="2971800" y="1219200"/>
            <a:ext cx="3429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048000" y="455612"/>
            <a:ext cx="3429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25" name="Rectangle 1"/>
          <p:cNvSpPr>
            <a:spLocks noChangeArrowheads="1"/>
          </p:cNvSpPr>
          <p:nvPr/>
        </p:nvSpPr>
        <p:spPr bwMode="auto">
          <a:xfrm>
            <a:off x="1447800" y="1905000"/>
            <a:ext cx="6934200"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ln>
                  <a:noFill/>
                </a:ln>
                <a:solidFill>
                  <a:srgbClr val="0062C0"/>
                </a:solidFill>
                <a:effectLst/>
                <a:ea typeface="Calibri" pitchFamily="34" charset="0"/>
                <a:cs typeface="Calibri" pitchFamily="34" charset="0"/>
              </a:rPr>
              <a:t>Fiberglass </a:t>
            </a:r>
            <a:r>
              <a:rPr kumimoji="0" lang="en-US" sz="2800" b="0" i="0" u="none" strike="noStrike" cap="none" normalizeH="0" baseline="0" dirty="0" smtClean="0">
                <a:ln>
                  <a:noFill/>
                </a:ln>
                <a:solidFill>
                  <a:srgbClr val="000000"/>
                </a:solidFill>
                <a:effectLst/>
                <a:ea typeface="Calibri" pitchFamily="34" charset="0"/>
                <a:cs typeface="Calibri" pitchFamily="34" charset="0"/>
              </a:rPr>
              <a:t>refers to a group of products made from individual glass</a:t>
            </a:r>
            <a:r>
              <a:rPr lang="en-US" sz="2800" dirty="0" smtClean="0">
                <a:solidFill>
                  <a:srgbClr val="000000"/>
                </a:solidFill>
                <a:ea typeface="Calibri" pitchFamily="34" charset="0"/>
                <a:cs typeface="Arial" pitchFamily="34" charset="0"/>
              </a:rPr>
              <a:t> </a:t>
            </a:r>
            <a:r>
              <a:rPr kumimoji="0" lang="en-US" sz="2800" b="0" i="0" u="none" strike="noStrike" cap="none" normalizeH="0" baseline="0" dirty="0" smtClean="0">
                <a:ln>
                  <a:noFill/>
                </a:ln>
                <a:solidFill>
                  <a:srgbClr val="000000"/>
                </a:solidFill>
                <a:effectLst/>
                <a:ea typeface="Calibri" pitchFamily="34" charset="0"/>
                <a:cs typeface="Arial" pitchFamily="34" charset="0"/>
              </a:rPr>
              <a:t>fibers combined into a variety of forms.</a:t>
            </a:r>
            <a:r>
              <a:rPr kumimoji="0" lang="en-US" sz="2800" b="0" i="0" u="none" strike="noStrike" cap="none" normalizeH="0" baseline="0" dirty="0" smtClean="0">
                <a:ln>
                  <a:noFill/>
                </a:ln>
                <a:solidFill>
                  <a:schemeClr val="tx1"/>
                </a:solidFill>
                <a:effectLst/>
                <a:cs typeface="Arial" pitchFamily="34" charset="0"/>
              </a:rPr>
              <a:t> </a:t>
            </a:r>
          </a:p>
        </p:txBody>
      </p:sp>
      <p:sp>
        <p:nvSpPr>
          <p:cNvPr id="11" name="TextBox 10"/>
          <p:cNvSpPr txBox="1"/>
          <p:nvPr/>
        </p:nvSpPr>
        <p:spPr>
          <a:xfrm>
            <a:off x="1676400" y="1676400"/>
            <a:ext cx="5867400" cy="954107"/>
          </a:xfrm>
          <a:prstGeom prst="rect">
            <a:avLst/>
          </a:prstGeom>
          <a:noFill/>
        </p:spPr>
        <p:txBody>
          <a:bodyPr wrap="square" rtlCol="0">
            <a:spAutoFit/>
          </a:bodyPr>
          <a:lstStyle/>
          <a:p>
            <a:endParaRPr lang="en-US" sz="2800" dirty="0" smtClean="0"/>
          </a:p>
          <a:p>
            <a:endParaRPr lang="en-US" sz="2800" dirty="0" smtClean="0"/>
          </a:p>
        </p:txBody>
      </p:sp>
      <p:sp>
        <p:nvSpPr>
          <p:cNvPr id="14" name="Rectangle 13"/>
          <p:cNvSpPr/>
          <p:nvPr/>
        </p:nvSpPr>
        <p:spPr>
          <a:xfrm>
            <a:off x="3429000" y="3733800"/>
            <a:ext cx="2209800" cy="5334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Gobold Bold Italic" pitchFamily="2" charset="0"/>
              </a:rPr>
              <a:t>Glass Fiber</a:t>
            </a:r>
            <a:endParaRPr lang="en-US" sz="2000" dirty="0">
              <a:solidFill>
                <a:schemeClr val="tx1"/>
              </a:solidFill>
              <a:latin typeface="Gobold Bold Italic" pitchFamily="2" charset="0"/>
            </a:endParaRPr>
          </a:p>
        </p:txBody>
      </p:sp>
      <p:sp>
        <p:nvSpPr>
          <p:cNvPr id="17" name="Rectangle 16"/>
          <p:cNvSpPr/>
          <p:nvPr/>
        </p:nvSpPr>
        <p:spPr>
          <a:xfrm>
            <a:off x="1295400" y="5029200"/>
            <a:ext cx="2209800" cy="685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tx1"/>
              </a:solidFill>
              <a:latin typeface="Gobold Bold Italic" pitchFamily="2" charset="0"/>
            </a:endParaRPr>
          </a:p>
          <a:p>
            <a:pPr algn="ctr"/>
            <a:r>
              <a:rPr lang="en-US" sz="2000" dirty="0" smtClean="0">
                <a:solidFill>
                  <a:schemeClr val="tx1"/>
                </a:solidFill>
                <a:latin typeface="Gobold Bold Italic" pitchFamily="2" charset="0"/>
              </a:rPr>
              <a:t>Continuous fibers</a:t>
            </a:r>
          </a:p>
          <a:p>
            <a:pPr algn="ctr"/>
            <a:endParaRPr lang="en-US" dirty="0"/>
          </a:p>
        </p:txBody>
      </p:sp>
      <p:pic>
        <p:nvPicPr>
          <p:cNvPr id="38"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4000" cy="6858000"/>
          </a:xfrm>
          <a:prstGeom prst="rect">
            <a:avLst/>
          </a:prstGeom>
          <a:noFill/>
        </p:spPr>
      </p:pic>
      <p:sp>
        <p:nvSpPr>
          <p:cNvPr id="23" name="Title 1"/>
          <p:cNvSpPr txBox="1">
            <a:spLocks/>
          </p:cNvSpPr>
          <p:nvPr/>
        </p:nvSpPr>
        <p:spPr>
          <a:xfrm>
            <a:off x="228600" y="304800"/>
            <a:ext cx="8610600" cy="11430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Introduction</a:t>
            </a:r>
            <a:endParaRPr kumimoji="0" lang="en-US" sz="4400" b="1" i="0" u="none" strike="noStrike" kern="1200" cap="none" spc="0" normalizeH="0" baseline="0" noProof="0" dirty="0">
              <a:ln>
                <a:noFill/>
              </a:ln>
              <a:solidFill>
                <a:schemeClr val="tx1"/>
              </a:solidFill>
              <a:effectLst/>
              <a:uLnTx/>
              <a:uFillTx/>
              <a:latin typeface="Times New Roman" pitchFamily="18" charset="0"/>
              <a:ea typeface="+mj-ea"/>
              <a:cs typeface="Times New Roman" pitchFamily="18" charset="0"/>
            </a:endParaRPr>
          </a:p>
        </p:txBody>
      </p:sp>
      <p:cxnSp>
        <p:nvCxnSpPr>
          <p:cNvPr id="13" name="Straight Connector 12"/>
          <p:cNvCxnSpPr/>
          <p:nvPr/>
        </p:nvCxnSpPr>
        <p:spPr>
          <a:xfrm>
            <a:off x="2819400" y="533400"/>
            <a:ext cx="3352800" cy="1588"/>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a:xfrm>
            <a:off x="2743200" y="1143000"/>
            <a:ext cx="3505200" cy="1588"/>
          </a:xfrm>
          <a:prstGeom prst="line">
            <a:avLst/>
          </a:prstGeom>
        </p:spPr>
        <p:style>
          <a:lnRef idx="2">
            <a:schemeClr val="dk1"/>
          </a:lnRef>
          <a:fillRef idx="0">
            <a:schemeClr val="dk1"/>
          </a:fillRef>
          <a:effectRef idx="1">
            <a:schemeClr val="dk1"/>
          </a:effectRef>
          <a:fontRef idx="minor">
            <a:schemeClr val="tx1"/>
          </a:fontRef>
        </p:style>
      </p:cxnSp>
      <p:grpSp>
        <p:nvGrpSpPr>
          <p:cNvPr id="3" name="Group 21"/>
          <p:cNvGrpSpPr/>
          <p:nvPr/>
        </p:nvGrpSpPr>
        <p:grpSpPr>
          <a:xfrm>
            <a:off x="1295400" y="1905000"/>
            <a:ext cx="6629400" cy="2057400"/>
            <a:chOff x="1295400" y="3657600"/>
            <a:chExt cx="6629400" cy="2057400"/>
          </a:xfrm>
        </p:grpSpPr>
        <p:grpSp>
          <p:nvGrpSpPr>
            <p:cNvPr id="4" name="Group 35"/>
            <p:cNvGrpSpPr/>
            <p:nvPr/>
          </p:nvGrpSpPr>
          <p:grpSpPr>
            <a:xfrm>
              <a:off x="2285206" y="4037012"/>
              <a:ext cx="1143794" cy="992982"/>
              <a:chOff x="2285206" y="4037012"/>
              <a:chExt cx="1143794" cy="992982"/>
            </a:xfrm>
          </p:grpSpPr>
          <p:cxnSp>
            <p:nvCxnSpPr>
              <p:cNvPr id="28" name="Straight Connector 27"/>
              <p:cNvCxnSpPr/>
              <p:nvPr/>
            </p:nvCxnSpPr>
            <p:spPr>
              <a:xfrm>
                <a:off x="2286000" y="4037012"/>
                <a:ext cx="1143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5400000">
                <a:off x="1790700" y="4533900"/>
                <a:ext cx="9906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 name="Group 36"/>
            <p:cNvGrpSpPr/>
            <p:nvPr/>
          </p:nvGrpSpPr>
          <p:grpSpPr>
            <a:xfrm>
              <a:off x="5638800" y="4038600"/>
              <a:ext cx="1144588" cy="990600"/>
              <a:chOff x="5638800" y="4038600"/>
              <a:chExt cx="1144588" cy="990600"/>
            </a:xfrm>
          </p:grpSpPr>
          <p:cxnSp>
            <p:nvCxnSpPr>
              <p:cNvPr id="26" name="Straight Connector 25"/>
              <p:cNvCxnSpPr/>
              <p:nvPr/>
            </p:nvCxnSpPr>
            <p:spPr>
              <a:xfrm>
                <a:off x="5638800" y="4038600"/>
                <a:ext cx="1143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rot="5400000">
                <a:off x="6287294" y="4533106"/>
                <a:ext cx="990600" cy="158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8" name="Group 20"/>
            <p:cNvGrpSpPr/>
            <p:nvPr/>
          </p:nvGrpSpPr>
          <p:grpSpPr>
            <a:xfrm>
              <a:off x="1295400" y="3657600"/>
              <a:ext cx="6629400" cy="2057400"/>
              <a:chOff x="1295400" y="3657600"/>
              <a:chExt cx="6629400" cy="2057400"/>
            </a:xfrm>
          </p:grpSpPr>
          <p:sp>
            <p:nvSpPr>
              <p:cNvPr id="22" name="Rectangle 21"/>
              <p:cNvSpPr/>
              <p:nvPr/>
            </p:nvSpPr>
            <p:spPr>
              <a:xfrm>
                <a:off x="5715000" y="5029200"/>
                <a:ext cx="2209800" cy="685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Gobold Bold Italic" pitchFamily="2" charset="0"/>
                  </a:rPr>
                  <a:t>Discontinuous </a:t>
                </a:r>
              </a:p>
              <a:p>
                <a:pPr algn="ctr"/>
                <a:r>
                  <a:rPr lang="en-US" sz="2000" dirty="0" smtClean="0">
                    <a:solidFill>
                      <a:schemeClr val="tx1"/>
                    </a:solidFill>
                    <a:latin typeface="Gobold Bold Italic" pitchFamily="2" charset="0"/>
                  </a:rPr>
                  <a:t> fibers</a:t>
                </a:r>
                <a:endParaRPr lang="en-US" sz="2000" dirty="0">
                  <a:solidFill>
                    <a:schemeClr val="tx1"/>
                  </a:solidFill>
                  <a:latin typeface="Gobold Bold Italic" pitchFamily="2" charset="0"/>
                </a:endParaRPr>
              </a:p>
            </p:txBody>
          </p:sp>
          <p:sp>
            <p:nvSpPr>
              <p:cNvPr id="24" name="Rectangle 23"/>
              <p:cNvSpPr/>
              <p:nvPr/>
            </p:nvSpPr>
            <p:spPr>
              <a:xfrm>
                <a:off x="1295400" y="5029200"/>
                <a:ext cx="2209800" cy="685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Gobold Bold Italic" pitchFamily="2" charset="0"/>
                  </a:rPr>
                  <a:t>Continuous </a:t>
                </a:r>
              </a:p>
              <a:p>
                <a:pPr algn="ctr"/>
                <a:r>
                  <a:rPr lang="en-US" sz="2000" dirty="0" smtClean="0">
                    <a:solidFill>
                      <a:schemeClr val="tx1"/>
                    </a:solidFill>
                    <a:latin typeface="Gobold Bold Italic" pitchFamily="2" charset="0"/>
                  </a:rPr>
                  <a:t> fibers</a:t>
                </a:r>
                <a:endParaRPr lang="en-US" sz="2000" dirty="0">
                  <a:solidFill>
                    <a:schemeClr val="tx1"/>
                  </a:solidFill>
                  <a:latin typeface="Gobold Bold Italic" pitchFamily="2" charset="0"/>
                </a:endParaRPr>
              </a:p>
            </p:txBody>
          </p:sp>
          <p:sp>
            <p:nvSpPr>
              <p:cNvPr id="25" name="Rectangle 24"/>
              <p:cNvSpPr/>
              <p:nvPr/>
            </p:nvSpPr>
            <p:spPr>
              <a:xfrm>
                <a:off x="3429000" y="3657600"/>
                <a:ext cx="2209800" cy="6858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Gobold Bold Italic" pitchFamily="2" charset="0"/>
                  </a:rPr>
                  <a:t> fibers</a:t>
                </a:r>
                <a:endParaRPr lang="en-US" sz="2000" dirty="0">
                  <a:solidFill>
                    <a:schemeClr val="tx1"/>
                  </a:solidFill>
                  <a:latin typeface="Gobold Bold Italic" pitchFamily="2" charset="0"/>
                </a:endParaRPr>
              </a:p>
            </p:txBody>
          </p:sp>
        </p:grpSp>
      </p:grpSp>
      <p:pic>
        <p:nvPicPr>
          <p:cNvPr id="36" name="Picture 35" descr="fiberglass_chopped_strands.jpg"/>
          <p:cNvPicPr/>
          <p:nvPr/>
        </p:nvPicPr>
        <p:blipFill>
          <a:blip r:embed="rId3" cstate="print"/>
          <a:srcRect/>
          <a:stretch>
            <a:fillRect/>
          </a:stretch>
        </p:blipFill>
        <p:spPr>
          <a:xfrm>
            <a:off x="5334000" y="4219832"/>
            <a:ext cx="3048000" cy="2028568"/>
          </a:xfrm>
          <a:prstGeom prst="rect">
            <a:avLst/>
          </a:prstGeom>
        </p:spPr>
      </p:pic>
      <p:pic>
        <p:nvPicPr>
          <p:cNvPr id="37" name="Picture 36" descr="fiberglass_mesh03.jpg"/>
          <p:cNvPicPr/>
          <p:nvPr/>
        </p:nvPicPr>
        <p:blipFill>
          <a:blip r:embed="rId4"/>
          <a:stretch>
            <a:fillRect/>
          </a:stretch>
        </p:blipFill>
        <p:spPr>
          <a:xfrm>
            <a:off x="838200" y="4191000"/>
            <a:ext cx="3251680" cy="1952368"/>
          </a:xfrm>
          <a:prstGeom prst="rect">
            <a:avLst/>
          </a:prstGeom>
        </p:spPr>
      </p:pic>
      <p:sp>
        <p:nvSpPr>
          <p:cNvPr id="1026" name="Text Box 2"/>
          <p:cNvSpPr txBox="1">
            <a:spLocks noChangeArrowheads="1"/>
          </p:cNvSpPr>
          <p:nvPr/>
        </p:nvSpPr>
        <p:spPr bwMode="auto">
          <a:xfrm>
            <a:off x="5334000" y="5486400"/>
            <a:ext cx="2984500" cy="444500"/>
          </a:xfrm>
          <a:prstGeom prst="rect">
            <a:avLst/>
          </a:prstGeom>
          <a:solidFill>
            <a:srgbClr val="272727">
              <a:alpha val="60001"/>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lang="en-US" sz="1600" b="1" dirty="0" smtClean="0">
                <a:latin typeface="Calibri" pitchFamily="34" charset="0"/>
                <a:cs typeface="Arial" pitchFamily="34" charset="0"/>
              </a:rPr>
              <a:t>Discontinues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9" name="Text Box 2"/>
          <p:cNvSpPr txBox="1">
            <a:spLocks noChangeArrowheads="1"/>
          </p:cNvSpPr>
          <p:nvPr/>
        </p:nvSpPr>
        <p:spPr bwMode="auto">
          <a:xfrm>
            <a:off x="838200" y="5410200"/>
            <a:ext cx="3276600" cy="444500"/>
          </a:xfrm>
          <a:prstGeom prst="rect">
            <a:avLst/>
          </a:prstGeom>
          <a:solidFill>
            <a:srgbClr val="272727">
              <a:alpha val="60001"/>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lang="en-US" sz="1600" b="1" dirty="0" smtClean="0">
                <a:latin typeface="Calibri" pitchFamily="34" charset="0"/>
                <a:cs typeface="Arial" pitchFamily="34" charset="0"/>
              </a:rPr>
              <a:t>Continues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ransition spd="med">
    <p:pull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4000" cy="6858000"/>
          </a:xfrm>
          <a:prstGeom prst="rect">
            <a:avLst/>
          </a:prstGeom>
          <a:noFill/>
        </p:spPr>
      </p:pic>
      <p:pic>
        <p:nvPicPr>
          <p:cNvPr id="2" name="Picture 1"/>
          <p:cNvPicPr/>
          <p:nvPr/>
        </p:nvPicPr>
        <p:blipFill>
          <a:blip r:embed="rId3">
            <a:lum contrast="-30000"/>
          </a:blip>
          <a:srcRect/>
          <a:stretch>
            <a:fillRect/>
          </a:stretch>
        </p:blipFill>
        <p:spPr bwMode="auto">
          <a:xfrm>
            <a:off x="3276600" y="2209800"/>
            <a:ext cx="2581275" cy="1628775"/>
          </a:xfrm>
          <a:prstGeom prst="rect">
            <a:avLst/>
          </a:prstGeom>
          <a:noFill/>
          <a:ln w="9525">
            <a:noFill/>
            <a:miter lim="800000"/>
            <a:headEnd/>
            <a:tailEnd/>
          </a:ln>
          <a:effectLst/>
        </p:spPr>
      </p:pic>
      <p:pic>
        <p:nvPicPr>
          <p:cNvPr id="3" name="Picture 2"/>
          <p:cNvPicPr/>
          <p:nvPr/>
        </p:nvPicPr>
        <p:blipFill>
          <a:blip r:embed="rId4">
            <a:lum contrast="-30000"/>
          </a:blip>
          <a:srcRect/>
          <a:stretch>
            <a:fillRect/>
          </a:stretch>
        </p:blipFill>
        <p:spPr bwMode="auto">
          <a:xfrm>
            <a:off x="4572000" y="4038600"/>
            <a:ext cx="2743200" cy="1752600"/>
          </a:xfrm>
          <a:prstGeom prst="rect">
            <a:avLst/>
          </a:prstGeom>
          <a:noFill/>
          <a:ln w="9525">
            <a:noFill/>
            <a:miter lim="800000"/>
            <a:headEnd/>
            <a:tailEnd/>
          </a:ln>
          <a:effectLst/>
        </p:spPr>
      </p:pic>
      <p:pic>
        <p:nvPicPr>
          <p:cNvPr id="4" name="Picture 3"/>
          <p:cNvPicPr/>
          <p:nvPr/>
        </p:nvPicPr>
        <p:blipFill>
          <a:blip r:embed="rId5">
            <a:lum contrast="-30000"/>
          </a:blip>
          <a:srcRect/>
          <a:stretch>
            <a:fillRect/>
          </a:stretch>
        </p:blipFill>
        <p:spPr bwMode="auto">
          <a:xfrm>
            <a:off x="1828800" y="4038600"/>
            <a:ext cx="2581275" cy="1771650"/>
          </a:xfrm>
          <a:prstGeom prst="rect">
            <a:avLst/>
          </a:prstGeom>
          <a:noFill/>
          <a:ln w="9525">
            <a:noFill/>
            <a:miter lim="800000"/>
            <a:headEnd/>
            <a:tailEnd/>
          </a:ln>
          <a:effectLst/>
        </p:spPr>
      </p:pic>
      <p:sp>
        <p:nvSpPr>
          <p:cNvPr id="9" name="TextBox 8"/>
          <p:cNvSpPr txBox="1"/>
          <p:nvPr/>
        </p:nvSpPr>
        <p:spPr>
          <a:xfrm>
            <a:off x="1981200" y="838200"/>
            <a:ext cx="5334000" cy="523220"/>
          </a:xfrm>
          <a:prstGeom prst="rect">
            <a:avLst/>
          </a:prstGeom>
          <a:noFill/>
        </p:spPr>
        <p:txBody>
          <a:bodyPr wrap="square" rtlCol="0">
            <a:spAutoFit/>
          </a:bodyPr>
          <a:lstStyle/>
          <a:p>
            <a:pPr algn="ctr"/>
            <a:r>
              <a:rPr lang="en-US" sz="2800" b="1" dirty="0" smtClean="0"/>
              <a:t>Categories of row materials </a:t>
            </a:r>
            <a:endParaRPr lang="en-US" sz="2800" b="1" dirty="0"/>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4000" cy="6858000"/>
          </a:xfrm>
          <a:prstGeom prst="rect">
            <a:avLst/>
          </a:prstGeom>
          <a:noFill/>
        </p:spPr>
      </p:pic>
      <p:sp>
        <p:nvSpPr>
          <p:cNvPr id="6" name="Rectangle 6"/>
          <p:cNvSpPr>
            <a:spLocks noChangeArrowheads="1"/>
          </p:cNvSpPr>
          <p:nvPr/>
        </p:nvSpPr>
        <p:spPr bwMode="auto">
          <a:xfrm>
            <a:off x="457200" y="0"/>
            <a:ext cx="5409430" cy="141577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1673225" algn="l"/>
              </a:tabLst>
            </a:pPr>
            <a:endParaRPr kumimoji="0" lang="en-US" sz="2200" b="1" i="0" u="none" strike="noStrike" cap="none" normalizeH="0" baseline="0" dirty="0" smtClean="0">
              <a:ln>
                <a:noFill/>
              </a:ln>
              <a:solidFill>
                <a:srgbClr val="000000"/>
              </a:solidFill>
              <a:effectLst/>
              <a:latin typeface="Gobold Bold Italic" pitchFamily="2" charset="0"/>
              <a:ea typeface="Calibri" pitchFamily="34"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1673225" algn="l"/>
              </a:tabLst>
            </a:pPr>
            <a:r>
              <a:rPr kumimoji="0" lang="en-US" sz="2200" b="1" i="0" u="none" strike="noStrike" cap="none" normalizeH="0" baseline="0" dirty="0" smtClean="0">
                <a:ln>
                  <a:noFill/>
                </a:ln>
                <a:solidFill>
                  <a:srgbClr val="000000"/>
                </a:solidFill>
                <a:effectLst/>
                <a:latin typeface="Gobold Bold Italic" pitchFamily="2" charset="0"/>
                <a:ea typeface="Calibri" pitchFamily="34" charset="0"/>
                <a:cs typeface="Calibri" pitchFamily="34" charset="0"/>
              </a:rPr>
              <a:t>     </a:t>
            </a:r>
            <a:r>
              <a:rPr kumimoji="0" lang="en-US" sz="3200" b="1" i="0"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The Manufacturing Process</a:t>
            </a:r>
            <a:endParaRPr kumimoji="0" lang="en-US" sz="3200" b="0" i="0"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1673225" algn="l"/>
              </a:tabLst>
            </a:pPr>
            <a:endParaRPr kumimoji="0" lang="en-US" sz="3200" b="0" i="0"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7" name="Diagram 6"/>
          <p:cNvGraphicFramePr/>
          <p:nvPr/>
        </p:nvGraphicFramePr>
        <p:xfrm>
          <a:off x="1524000" y="1676400"/>
          <a:ext cx="65532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C:\Pnp\powerpoint\Backgrounds\textures-notebook-paper-wallpapers-backgrounds-for-powerpoint.jpg"/>
          <p:cNvPicPr>
            <a:picLocks noChangeAspect="1" noChangeArrowheads="1"/>
          </p:cNvPicPr>
          <p:nvPr/>
        </p:nvPicPr>
        <p:blipFill>
          <a:blip r:embed="rId2">
            <a:duotone>
              <a:schemeClr val="accent5">
                <a:shade val="45000"/>
                <a:satMod val="135000"/>
              </a:schemeClr>
              <a:prstClr val="white"/>
            </a:duotone>
          </a:blip>
          <a:srcRect/>
          <a:stretch>
            <a:fillRect/>
          </a:stretch>
        </p:blipFill>
        <p:spPr bwMode="auto">
          <a:xfrm>
            <a:off x="0" y="0"/>
            <a:ext cx="9144000" cy="6858000"/>
          </a:xfrm>
          <a:prstGeom prst="rect">
            <a:avLst/>
          </a:prstGeom>
          <a:noFill/>
        </p:spPr>
      </p:pic>
      <p:grpSp>
        <p:nvGrpSpPr>
          <p:cNvPr id="2" name="Content Placeholder 13"/>
          <p:cNvGrpSpPr>
            <a:grpSpLocks noGrp="1"/>
          </p:cNvGrpSpPr>
          <p:nvPr>
            <p:ph idx="1"/>
          </p:nvPr>
        </p:nvGrpSpPr>
        <p:grpSpPr>
          <a:xfrm>
            <a:off x="1295400" y="2438400"/>
            <a:ext cx="6400800" cy="2362200"/>
            <a:chOff x="685800" y="2286000"/>
            <a:chExt cx="7315200" cy="2362200"/>
          </a:xfrm>
        </p:grpSpPr>
        <p:sp>
          <p:nvSpPr>
            <p:cNvPr id="9" name="AutoShape 3"/>
            <p:cNvSpPr>
              <a:spLocks noChangeArrowheads="1"/>
            </p:cNvSpPr>
            <p:nvPr/>
          </p:nvSpPr>
          <p:spPr bwMode="auto">
            <a:xfrm>
              <a:off x="1754238" y="2286000"/>
              <a:ext cx="6246762" cy="2362200"/>
            </a:xfrm>
            <a:prstGeom prst="homePlate">
              <a:avLst>
                <a:gd name="adj" fmla="val 57456"/>
              </a:avLst>
            </a:prstGeom>
            <a:solidFill>
              <a:schemeClr val="tx1">
                <a:lumMod val="85000"/>
                <a:lumOff val="15000"/>
                <a:alpha val="81000"/>
              </a:scheme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latin typeface="Arial Rounded MT Bold"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SiO</a:t>
              </a:r>
              <a:r>
                <a:rPr kumimoji="0" lang="en-US" sz="2400" b="0" i="0" u="none" strike="noStrike" cap="none" normalizeH="0" baseline="-25000" dirty="0" smtClean="0">
                  <a:ln>
                    <a:noFill/>
                  </a:ln>
                  <a:solidFill>
                    <a:schemeClr val="tx1"/>
                  </a:solidFill>
                  <a:effectLst/>
                  <a:latin typeface="Times New Roman" pitchFamily="18" charset="0"/>
                  <a:cs typeface="Times New Roman" pitchFamily="18" charset="0"/>
                </a:rPr>
                <a:t>2		 </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Silicon dioxide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FFFFF"/>
                  </a:solidFill>
                  <a:effectLst/>
                  <a:latin typeface="Times New Roman" pitchFamily="18" charset="0"/>
                  <a:cs typeface="Times New Roman" pitchFamily="18" charset="0"/>
                </a:rPr>
                <a:t>Cao</a:t>
              </a:r>
              <a:r>
                <a:rPr kumimoji="0" lang="en-US" sz="2400" b="0" i="0" u="none" strike="noStrike" cap="none" normalizeH="0" dirty="0" smtClean="0">
                  <a:ln>
                    <a:noFill/>
                  </a:ln>
                  <a:solidFill>
                    <a:srgbClr val="FFFFFF"/>
                  </a:solidFill>
                  <a:effectLst/>
                  <a:latin typeface="Times New Roman" pitchFamily="18" charset="0"/>
                  <a:cs typeface="Times New Roman" pitchFamily="18" charset="0"/>
                </a:rPr>
                <a:t> </a:t>
              </a:r>
              <a:r>
                <a:rPr kumimoji="0" lang="en-US" sz="2400" b="0" i="0" u="none" strike="noStrike" cap="none" normalizeH="0" baseline="0" dirty="0" smtClean="0">
                  <a:ln>
                    <a:noFill/>
                  </a:ln>
                  <a:solidFill>
                    <a:srgbClr val="FFFFFF"/>
                  </a:solidFill>
                  <a:effectLst/>
                  <a:latin typeface="Times New Roman" pitchFamily="18" charset="0"/>
                  <a:cs typeface="Times New Roman" pitchFamily="18" charset="0"/>
                </a:rPr>
                <a:t>		Calsiumoxide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MgO		Magnisiumoxide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Al</a:t>
              </a:r>
              <a:r>
                <a:rPr kumimoji="0" lang="en-US" sz="2400" b="0" i="0" u="none" strike="noStrike" cap="none" normalizeH="0" baseline="-25000" dirty="0" smtClean="0">
                  <a:ln>
                    <a:noFill/>
                  </a:ln>
                  <a:solidFill>
                    <a:schemeClr val="tx1"/>
                  </a:solidFill>
                  <a:effectLst/>
                  <a:latin typeface="Times New Roman" pitchFamily="18" charset="0"/>
                  <a:cs typeface="Times New Roman" pitchFamily="18" charset="0"/>
                </a:rPr>
                <a:t>2</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O</a:t>
              </a:r>
              <a:r>
                <a:rPr kumimoji="0" lang="en-US" sz="2400" b="0" i="0" u="none" strike="noStrike" cap="none" normalizeH="0" baseline="-25000" dirty="0" smtClean="0">
                  <a:ln>
                    <a:noFill/>
                  </a:ln>
                  <a:solidFill>
                    <a:schemeClr val="tx1"/>
                  </a:solidFill>
                  <a:effectLst/>
                  <a:latin typeface="Times New Roman" pitchFamily="18" charset="0"/>
                  <a:cs typeface="Times New Roman" pitchFamily="18" charset="0"/>
                </a:rPr>
                <a:t>3</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		Aluminiumoxide</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B</a:t>
              </a:r>
              <a:r>
                <a:rPr kumimoji="0" lang="en-US" sz="2400" b="0" i="0" u="none" strike="noStrike" cap="none" normalizeH="0" baseline="-25000" dirty="0" smtClean="0">
                  <a:ln>
                    <a:noFill/>
                  </a:ln>
                  <a:solidFill>
                    <a:schemeClr val="tx1"/>
                  </a:solidFill>
                  <a:effectLst/>
                  <a:latin typeface="Times New Roman" pitchFamily="18" charset="0"/>
                  <a:cs typeface="Times New Roman" pitchFamily="18" charset="0"/>
                </a:rPr>
                <a:t>2</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O</a:t>
              </a:r>
              <a:r>
                <a:rPr kumimoji="0" lang="en-US" sz="2400" b="0" i="0" u="none" strike="noStrike" cap="none" normalizeH="0" baseline="-25000" dirty="0" smtClean="0">
                  <a:ln>
                    <a:noFill/>
                  </a:ln>
                  <a:solidFill>
                    <a:schemeClr val="tx1"/>
                  </a:solidFill>
                  <a:effectLst/>
                  <a:latin typeface="Times New Roman" pitchFamily="18" charset="0"/>
                  <a:cs typeface="Times New Roman" pitchFamily="18" charset="0"/>
                </a:rPr>
                <a:t>3		</a:t>
              </a:r>
              <a:r>
                <a:rPr kumimoji="0" lang="en-US" sz="2400" b="0" i="0" u="none" strike="noStrike" cap="none" normalizeH="0" baseline="0" dirty="0" smtClean="0">
                  <a:ln>
                    <a:noFill/>
                  </a:ln>
                  <a:solidFill>
                    <a:schemeClr val="tx1"/>
                  </a:solidFill>
                  <a:effectLst/>
                  <a:latin typeface="Times New Roman" pitchFamily="18" charset="0"/>
                  <a:cs typeface="Times New Roman" pitchFamily="18" charset="0"/>
                </a:rPr>
                <a:t>Boric oxide</a:t>
              </a:r>
              <a:endParaRPr kumimoji="0" lang="en-US" sz="2400" b="0" i="0" u="none" strike="noStrike" cap="none" normalizeH="0" baseline="0" dirty="0" smtClean="0">
                <a:ln>
                  <a:noFill/>
                </a:ln>
                <a:solidFill>
                  <a:srgbClr val="000000"/>
                </a:solidFill>
                <a:effectLst/>
                <a:latin typeface="Times New Roman" pitchFamily="18" charset="0"/>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Rectangle 4"/>
            <p:cNvSpPr>
              <a:spLocks noChangeArrowheads="1"/>
            </p:cNvSpPr>
            <p:nvPr/>
          </p:nvSpPr>
          <p:spPr bwMode="auto">
            <a:xfrm>
              <a:off x="685800" y="2286000"/>
              <a:ext cx="900145" cy="2362200"/>
            </a:xfrm>
            <a:prstGeom prst="rect">
              <a:avLst/>
            </a:prstGeom>
            <a:solidFill>
              <a:schemeClr val="tx1">
                <a:lumMod val="50000"/>
                <a:lumOff val="50000"/>
                <a:alpha val="81000"/>
              </a:schemeClr>
            </a:solidFill>
            <a:ln w="9525">
              <a:noFill/>
              <a:miter lim="800000"/>
              <a:headEnd/>
              <a:tailEnd/>
            </a:ln>
          </p:spPr>
          <p:txBody>
            <a:bodyPr vert="vert270"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3600" b="0" i="0" u="none" strike="noStrike" cap="none" normalizeH="0" baseline="0" dirty="0" smtClean="0">
                  <a:ln>
                    <a:noFill/>
                  </a:ln>
                  <a:solidFill>
                    <a:schemeClr val="tx1"/>
                  </a:solidFill>
                  <a:effectLst/>
                  <a:latin typeface="Times New Roman" pitchFamily="18" charset="0"/>
                  <a:cs typeface="Times New Roman" pitchFamily="18" charset="0"/>
                </a:rPr>
                <a:t>Fiber Glass</a:t>
              </a:r>
            </a:p>
          </p:txBody>
        </p:sp>
      </p:grpSp>
      <p:sp>
        <p:nvSpPr>
          <p:cNvPr id="2048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0483" name="Rectangle 3"/>
          <p:cNvSpPr>
            <a:spLocks noChangeArrowheads="1"/>
          </p:cNvSpPr>
          <p:nvPr/>
        </p:nvSpPr>
        <p:spPr bwMode="auto">
          <a:xfrm>
            <a:off x="2514600" y="914400"/>
            <a:ext cx="3539687"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800" b="1" i="0" strike="noStrike" cap="none" normalizeH="0" baseline="0" dirty="0" smtClean="0">
                <a:ln>
                  <a:noFill/>
                </a:ln>
                <a:solidFill>
                  <a:srgbClr val="000000"/>
                </a:solidFill>
                <a:effectLst/>
                <a:latin typeface="Times New Roman" pitchFamily="18" charset="0"/>
                <a:ea typeface="Calibri" pitchFamily="34" charset="0"/>
                <a:cs typeface="Times New Roman" pitchFamily="18" charset="0"/>
              </a:rPr>
              <a:t>How Fiber has made?</a:t>
            </a:r>
            <a:endParaRPr kumimoji="0" lang="en-US" sz="2800" b="1" i="0"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transition spd="med">
    <p:pull dir="d"/>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1002</TotalTime>
  <Words>1138</Words>
  <Application>Microsoft Office PowerPoint</Application>
  <PresentationFormat>On-screen Show (4:3)</PresentationFormat>
  <Paragraphs>260</Paragraphs>
  <Slides>52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Arial</vt:lpstr>
      <vt:lpstr>Calibri</vt:lpstr>
      <vt:lpstr>Gobold Bold Italic</vt:lpstr>
      <vt:lpstr>Bebas</vt:lpstr>
      <vt:lpstr>Times New Roman</vt:lpstr>
      <vt:lpstr>Gobold Italic</vt:lpstr>
      <vt:lpstr>David</vt:lpstr>
      <vt:lpstr>Arial Rounded MT Bold</vt:lpstr>
      <vt:lpstr>Office Theme</vt:lpstr>
      <vt:lpstr>Slide 1</vt:lpstr>
      <vt:lpstr>Properties of Fiberglass</vt:lpstr>
      <vt:lpstr>Fiber glass?</vt:lpstr>
      <vt:lpstr>Team</vt:lpstr>
      <vt:lpstr>Contents</vt:lpstr>
      <vt:lpstr>Fiber glass?</vt:lpstr>
      <vt:lpstr>Slide 7</vt:lpstr>
      <vt:lpstr>Slide 8</vt:lpstr>
      <vt:lpstr>Slide 9</vt:lpstr>
      <vt:lpstr>Slide 10</vt:lpstr>
      <vt:lpstr>Slide 11</vt:lpstr>
      <vt:lpstr>Slide 12</vt:lpstr>
      <vt:lpstr>Slide 13</vt:lpstr>
      <vt:lpstr>Slide 14</vt:lpstr>
      <vt:lpstr>Slide 15</vt:lpstr>
      <vt:lpstr>Slide 16</vt:lpstr>
      <vt:lpstr>How we made a sample ?</vt:lpstr>
      <vt:lpstr>Which Properties we would check</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Properties of Fiberglass</dc:title>
  <dc:creator>PC TOWN</dc:creator>
  <cp:lastModifiedBy>win8</cp:lastModifiedBy>
  <cp:revision>117</cp:revision>
  <dcterms:created xsi:type="dcterms:W3CDTF">2015-02-28T14:52:40Z</dcterms:created>
  <dcterms:modified xsi:type="dcterms:W3CDTF">2015-03-06T04:23:20Z</dcterms:modified>
</cp:coreProperties>
</file>